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330" r:id="rId2"/>
    <p:sldId id="336" r:id="rId3"/>
    <p:sldId id="332" r:id="rId4"/>
    <p:sldId id="333" r:id="rId5"/>
    <p:sldId id="334" r:id="rId6"/>
    <p:sldId id="335" r:id="rId7"/>
    <p:sldId id="321" r:id="rId8"/>
    <p:sldId id="326" r:id="rId9"/>
    <p:sldId id="331" r:id="rId10"/>
    <p:sldId id="340" r:id="rId11"/>
    <p:sldId id="342" r:id="rId12"/>
    <p:sldId id="343" r:id="rId13"/>
    <p:sldId id="341" r:id="rId14"/>
    <p:sldId id="337" r:id="rId15"/>
    <p:sldId id="348" r:id="rId16"/>
    <p:sldId id="345" r:id="rId17"/>
    <p:sldId id="344" r:id="rId18"/>
    <p:sldId id="346" r:id="rId19"/>
    <p:sldId id="347" r:id="rId20"/>
    <p:sldId id="350" r:id="rId21"/>
    <p:sldId id="349" r:id="rId22"/>
    <p:sldId id="322" r:id="rId2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hengrin" id="{DB888A8B-9333-49B9-9046-B7ABCDFCCB24}">
          <p14:sldIdLst>
            <p14:sldId id="330"/>
            <p14:sldId id="336"/>
            <p14:sldId id="332"/>
            <p14:sldId id="333"/>
            <p14:sldId id="334"/>
            <p14:sldId id="335"/>
            <p14:sldId id="321"/>
            <p14:sldId id="326"/>
            <p14:sldId id="331"/>
          </p14:sldIdLst>
        </p14:section>
        <p14:section name="Coppélia" id="{6C367E5D-DF59-48D9-8721-83DFE551849F}">
          <p14:sldIdLst>
            <p14:sldId id="340"/>
            <p14:sldId id="342"/>
            <p14:sldId id="343"/>
            <p14:sldId id="341"/>
            <p14:sldId id="337"/>
          </p14:sldIdLst>
        </p14:section>
        <p14:section name="Jewels" id="{A7A442A4-AF1D-4848-8517-2A55B7A4C033}">
          <p14:sldIdLst>
            <p14:sldId id="348"/>
            <p14:sldId id="345"/>
            <p14:sldId id="344"/>
            <p14:sldId id="346"/>
            <p14:sldId id="347"/>
          </p14:sldIdLst>
        </p14:section>
        <p14:section name="TSCHAIKOWSKI-OUVERTÜREN" id="{AF3DD28E-8E60-4767-9838-E0896FA22F7E}">
          <p14:sldIdLst>
            <p14:sldId id="350"/>
            <p14:sldId id="349"/>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12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12/29/2022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12/29/2022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7.jp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5D748333-2CD2-38BE-8E1E-249F4D921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6285"/>
            <a:ext cx="9906000" cy="4245429"/>
          </a:xfrm>
          <a:prstGeom prst="rect">
            <a:avLst/>
          </a:prstGeom>
        </p:spPr>
      </p:pic>
      <p:pic>
        <p:nvPicPr>
          <p:cNvPr id="5" name="Grafik 4">
            <a:extLst>
              <a:ext uri="{FF2B5EF4-FFF2-40B4-BE49-F238E27FC236}">
                <a16:creationId xmlns:a16="http://schemas.microsoft.com/office/drawing/2014/main" id="{D56A27CC-295D-4174-85EB-240E2F2BD026}"/>
              </a:ext>
            </a:extLst>
          </p:cNvPr>
          <p:cNvPicPr>
            <a:picLocks noChangeAspect="1"/>
          </p:cNvPicPr>
          <p:nvPr/>
        </p:nvPicPr>
        <p:blipFill>
          <a:blip r:embed="rId3"/>
          <a:stretch>
            <a:fillRect/>
          </a:stretch>
        </p:blipFill>
        <p:spPr>
          <a:xfrm>
            <a:off x="0" y="0"/>
            <a:ext cx="4463075" cy="954710"/>
          </a:xfrm>
          <a:prstGeom prst="rect">
            <a:avLst/>
          </a:prstGeom>
        </p:spPr>
      </p:pic>
    </p:spTree>
    <p:extLst>
      <p:ext uri="{BB962C8B-B14F-4D97-AF65-F5344CB8AC3E}">
        <p14:creationId xmlns:p14="http://schemas.microsoft.com/office/powerpoint/2010/main" val="1326100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77CD086-EC1C-EC0A-03F2-0C006BB32686}"/>
              </a:ext>
            </a:extLst>
          </p:cNvPr>
          <p:cNvPicPr>
            <a:picLocks noChangeAspect="1"/>
          </p:cNvPicPr>
          <p:nvPr/>
        </p:nvPicPr>
        <p:blipFill rotWithShape="1">
          <a:blip r:embed="rId2">
            <a:extLst>
              <a:ext uri="{28A0092B-C50C-407E-A947-70E740481C1C}">
                <a14:useLocalDpi xmlns:a14="http://schemas.microsoft.com/office/drawing/2010/main" val="0"/>
              </a:ext>
            </a:extLst>
          </a:blip>
          <a:srcRect l="2850" r="7691" b="1"/>
          <a:stretch/>
        </p:blipFill>
        <p:spPr>
          <a:xfrm>
            <a:off x="261408" y="321733"/>
            <a:ext cx="9383183" cy="6214534"/>
          </a:xfrm>
          <a:prstGeom prst="rect">
            <a:avLst/>
          </a:prstGeom>
        </p:spPr>
      </p:pic>
      <p:sp>
        <p:nvSpPr>
          <p:cNvPr id="5" name="Textfeld 4">
            <a:extLst>
              <a:ext uri="{FF2B5EF4-FFF2-40B4-BE49-F238E27FC236}">
                <a16:creationId xmlns:a16="http://schemas.microsoft.com/office/drawing/2014/main" id="{974750C6-098C-D25B-85E0-65D1A4521973}"/>
              </a:ext>
            </a:extLst>
          </p:cNvPr>
          <p:cNvSpPr txBox="1"/>
          <p:nvPr/>
        </p:nvSpPr>
        <p:spPr>
          <a:xfrm>
            <a:off x="362825" y="389980"/>
            <a:ext cx="4953698" cy="492443"/>
          </a:xfrm>
          <a:prstGeom prst="rect">
            <a:avLst/>
          </a:prstGeom>
          <a:noFill/>
        </p:spPr>
        <p:txBody>
          <a:bodyPr wrap="square">
            <a:spAutoFit/>
          </a:bodyPr>
          <a:lstStyle/>
          <a:p>
            <a:pPr algn="l"/>
            <a:r>
              <a:rPr lang="en-US" sz="2600" b="0" i="0" dirty="0">
                <a:effectLst/>
                <a:latin typeface="Neue Haas Grotesk W05"/>
              </a:rPr>
              <a:t>COPPÉLIA</a:t>
            </a:r>
          </a:p>
        </p:txBody>
      </p:sp>
    </p:spTree>
    <p:extLst>
      <p:ext uri="{BB962C8B-B14F-4D97-AF65-F5344CB8AC3E}">
        <p14:creationId xmlns:p14="http://schemas.microsoft.com/office/powerpoint/2010/main" val="8166852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Boden, Wand, drinnen enthält.&#10;&#10;Automatisch generierte Beschreibung">
            <a:extLst>
              <a:ext uri="{FF2B5EF4-FFF2-40B4-BE49-F238E27FC236}">
                <a16:creationId xmlns:a16="http://schemas.microsoft.com/office/drawing/2014/main" id="{A2446DAB-5F51-4632-8FCD-A908C56EE2AB}"/>
              </a:ext>
            </a:extLst>
          </p:cNvPr>
          <p:cNvPicPr>
            <a:picLocks noChangeAspect="1"/>
          </p:cNvPicPr>
          <p:nvPr/>
        </p:nvPicPr>
        <p:blipFill rotWithShape="1">
          <a:blip r:embed="rId2">
            <a:extLst>
              <a:ext uri="{28A0092B-C50C-407E-A947-70E740481C1C}">
                <a14:useLocalDpi xmlns:a14="http://schemas.microsoft.com/office/drawing/2010/main" val="0"/>
              </a:ext>
            </a:extLst>
          </a:blip>
          <a:srcRect t="7119" r="3" b="3"/>
          <a:stretch/>
        </p:blipFill>
        <p:spPr>
          <a:xfrm>
            <a:off x="20" y="10"/>
            <a:ext cx="4955457" cy="3428990"/>
          </a:xfrm>
          <a:prstGeom prst="rect">
            <a:avLst/>
          </a:prstGeom>
        </p:spPr>
      </p:pic>
      <p:pic>
        <p:nvPicPr>
          <p:cNvPr id="3" name="Grafik 2" descr="Ein Bild, das Boden enthält.&#10;&#10;Automatisch generierte Beschreibung">
            <a:extLst>
              <a:ext uri="{FF2B5EF4-FFF2-40B4-BE49-F238E27FC236}">
                <a16:creationId xmlns:a16="http://schemas.microsoft.com/office/drawing/2014/main" id="{3512A56F-8400-4F9E-67F9-60601B8FAEF1}"/>
              </a:ext>
            </a:extLst>
          </p:cNvPr>
          <p:cNvPicPr>
            <a:picLocks noChangeAspect="1"/>
          </p:cNvPicPr>
          <p:nvPr/>
        </p:nvPicPr>
        <p:blipFill rotWithShape="1">
          <a:blip r:embed="rId3">
            <a:extLst>
              <a:ext uri="{28A0092B-C50C-407E-A947-70E740481C1C}">
                <a14:useLocalDpi xmlns:a14="http://schemas.microsoft.com/office/drawing/2010/main" val="0"/>
              </a:ext>
            </a:extLst>
          </a:blip>
          <a:srcRect t="7119" r="2" b="2"/>
          <a:stretch/>
        </p:blipFill>
        <p:spPr>
          <a:xfrm>
            <a:off x="4950523" y="10"/>
            <a:ext cx="4955477" cy="3428990"/>
          </a:xfrm>
          <a:prstGeom prst="rect">
            <a:avLst/>
          </a:prstGeom>
        </p:spPr>
      </p:pic>
      <p:pic>
        <p:nvPicPr>
          <p:cNvPr id="7" name="Grafik 6">
            <a:extLst>
              <a:ext uri="{FF2B5EF4-FFF2-40B4-BE49-F238E27FC236}">
                <a16:creationId xmlns:a16="http://schemas.microsoft.com/office/drawing/2014/main" id="{8118FDD2-6379-7096-755C-8A8B4C4C6173}"/>
              </a:ext>
            </a:extLst>
          </p:cNvPr>
          <p:cNvPicPr>
            <a:picLocks noChangeAspect="1"/>
          </p:cNvPicPr>
          <p:nvPr/>
        </p:nvPicPr>
        <p:blipFill rotWithShape="1">
          <a:blip r:embed="rId4">
            <a:extLst>
              <a:ext uri="{28A0092B-C50C-407E-A947-70E740481C1C}">
                <a14:useLocalDpi xmlns:a14="http://schemas.microsoft.com/office/drawing/2010/main" val="0"/>
              </a:ext>
            </a:extLst>
          </a:blip>
          <a:srcRect t="7119" r="3" b="3"/>
          <a:stretch/>
        </p:blipFill>
        <p:spPr>
          <a:xfrm>
            <a:off x="20" y="3429000"/>
            <a:ext cx="4955457" cy="3429000"/>
          </a:xfrm>
          <a:prstGeom prst="rect">
            <a:avLst/>
          </a:prstGeom>
        </p:spPr>
      </p:pic>
      <p:pic>
        <p:nvPicPr>
          <p:cNvPr id="9" name="Grafik 8" descr="Ein Bild, das Person, Tänzer, Gruppe, draußen enthält.&#10;&#10;Automatisch generierte Beschreibung">
            <a:extLst>
              <a:ext uri="{FF2B5EF4-FFF2-40B4-BE49-F238E27FC236}">
                <a16:creationId xmlns:a16="http://schemas.microsoft.com/office/drawing/2014/main" id="{969E3F74-E4C4-5123-060D-1DDA9470F033}"/>
              </a:ext>
            </a:extLst>
          </p:cNvPr>
          <p:cNvPicPr>
            <a:picLocks noChangeAspect="1"/>
          </p:cNvPicPr>
          <p:nvPr/>
        </p:nvPicPr>
        <p:blipFill rotWithShape="1">
          <a:blip r:embed="rId5">
            <a:extLst>
              <a:ext uri="{28A0092B-C50C-407E-A947-70E740481C1C}">
                <a14:useLocalDpi xmlns:a14="http://schemas.microsoft.com/office/drawing/2010/main" val="0"/>
              </a:ext>
            </a:extLst>
          </a:blip>
          <a:srcRect t="7119" r="2" b="2"/>
          <a:stretch/>
        </p:blipFill>
        <p:spPr>
          <a:xfrm>
            <a:off x="4950523" y="3429000"/>
            <a:ext cx="4955477" cy="3429000"/>
          </a:xfrm>
          <a:prstGeom prst="rect">
            <a:avLst/>
          </a:prstGeom>
        </p:spPr>
      </p:pic>
    </p:spTree>
    <p:extLst>
      <p:ext uri="{BB962C8B-B14F-4D97-AF65-F5344CB8AC3E}">
        <p14:creationId xmlns:p14="http://schemas.microsoft.com/office/powerpoint/2010/main" val="3611539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Sport, Tänzer, Personen enthält.&#10;&#10;Automatisch generierte Beschreibung">
            <a:extLst>
              <a:ext uri="{FF2B5EF4-FFF2-40B4-BE49-F238E27FC236}">
                <a16:creationId xmlns:a16="http://schemas.microsoft.com/office/drawing/2014/main" id="{E87D1F53-8BB0-A1B5-7044-E22D460988C0}"/>
              </a:ext>
            </a:extLst>
          </p:cNvPr>
          <p:cNvPicPr>
            <a:picLocks noChangeAspect="1"/>
          </p:cNvPicPr>
          <p:nvPr/>
        </p:nvPicPr>
        <p:blipFill rotWithShape="1">
          <a:blip r:embed="rId2">
            <a:extLst>
              <a:ext uri="{28A0092B-C50C-407E-A947-70E740481C1C}">
                <a14:useLocalDpi xmlns:a14="http://schemas.microsoft.com/office/drawing/2010/main" val="0"/>
              </a:ext>
            </a:extLst>
          </a:blip>
          <a:srcRect t="5684" r="1"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Wand, Boden, Person, Sport enthält.&#10;&#10;Automatisch generierte Beschreibung">
            <a:extLst>
              <a:ext uri="{FF2B5EF4-FFF2-40B4-BE49-F238E27FC236}">
                <a16:creationId xmlns:a16="http://schemas.microsoft.com/office/drawing/2014/main" id="{2073DECB-0C9E-50A4-69EA-4D8A654BF2F9}"/>
              </a:ext>
            </a:extLst>
          </p:cNvPr>
          <p:cNvPicPr>
            <a:picLocks noChangeAspect="1"/>
          </p:cNvPicPr>
          <p:nvPr/>
        </p:nvPicPr>
        <p:blipFill rotWithShape="1">
          <a:blip r:embed="rId3">
            <a:extLst>
              <a:ext uri="{28A0092B-C50C-407E-A947-70E740481C1C}">
                <a14:useLocalDpi xmlns:a14="http://schemas.microsoft.com/office/drawing/2010/main" val="0"/>
              </a:ext>
            </a:extLst>
          </a:blip>
          <a:srcRect t="8980" r="-2" b="2976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a:extLst>
              <a:ext uri="{FF2B5EF4-FFF2-40B4-BE49-F238E27FC236}">
                <a16:creationId xmlns:a16="http://schemas.microsoft.com/office/drawing/2014/main" id="{F6F4A3B8-0CCF-7EDC-2ABD-7F083BC178DE}"/>
              </a:ext>
            </a:extLst>
          </p:cNvPr>
          <p:cNvPicPr>
            <a:picLocks noChangeAspect="1"/>
          </p:cNvPicPr>
          <p:nvPr/>
        </p:nvPicPr>
        <p:blipFill rotWithShape="1">
          <a:blip r:embed="rId4">
            <a:extLst>
              <a:ext uri="{28A0092B-C50C-407E-A947-70E740481C1C}">
                <a14:useLocalDpi xmlns:a14="http://schemas.microsoft.com/office/drawing/2010/main" val="0"/>
              </a:ext>
            </a:extLst>
          </a:blip>
          <a:srcRect l="27958" r="5815" b="-2"/>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163068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1B953B2-2917-CEBA-0384-8D81EEBA0A18}"/>
              </a:ext>
            </a:extLst>
          </p:cNvPr>
          <p:cNvSpPr txBox="1"/>
          <p:nvPr/>
        </p:nvSpPr>
        <p:spPr>
          <a:xfrm>
            <a:off x="577249" y="837897"/>
            <a:ext cx="3733495" cy="3628495"/>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100" b="0" i="0" dirty="0">
                <a:effectLst/>
              </a:rPr>
              <a:t>这一切都始于一个男人创造了一个女人</a:t>
            </a:r>
            <a:r>
              <a:rPr lang="en-US" altLang="zh-CN" sz="1100" b="0" i="0" dirty="0">
                <a:effectLst/>
              </a:rPr>
              <a:t>——</a:t>
            </a:r>
            <a:r>
              <a:rPr lang="zh-CN" altLang="en-US" sz="1100" b="0" i="0" dirty="0">
                <a:effectLst/>
              </a:rPr>
              <a:t>一个要被赋予生命的木头娃娃。博士 </a:t>
            </a:r>
            <a:r>
              <a:rPr lang="en-US" altLang="zh-CN" sz="1100" b="0" i="0" dirty="0" err="1">
                <a:effectLst/>
              </a:rPr>
              <a:t>Coppélius</a:t>
            </a:r>
            <a:r>
              <a:rPr lang="en-US" altLang="zh-CN" sz="1100" b="0" i="0" dirty="0">
                <a:effectLst/>
              </a:rPr>
              <a:t> </a:t>
            </a:r>
            <a:r>
              <a:rPr lang="zh-CN" altLang="en-US" sz="1100" b="0" i="0" dirty="0">
                <a:effectLst/>
              </a:rPr>
              <a:t>是一个渴望孤独的创造者，一种魔术师，一种高龄的巫师，一种疯狂的教授，诊断：弗兰肯斯坦情结。年轻的弗兰茨实际上已经与斯瓦尼尔达订婚，但他并没有意识到这是一场骗局，而是爱上了同一个美丽的洋娃娃葛佩莉亚，而葛蓓莉亚日复一日地端庄地被动地坐在窗前。当 </a:t>
            </a:r>
            <a:r>
              <a:rPr lang="en-US" altLang="zh-CN" sz="1100" b="0" i="0" dirty="0">
                <a:effectLst/>
              </a:rPr>
              <a:t>Franz </a:t>
            </a:r>
            <a:r>
              <a:rPr lang="zh-CN" altLang="en-US" sz="1100" b="0" i="0" dirty="0">
                <a:effectLst/>
              </a:rPr>
              <a:t>闯入屋子接近他心爱的人时，他被 </a:t>
            </a:r>
            <a:r>
              <a:rPr lang="en-US" altLang="zh-CN" sz="1100" b="0" i="0" dirty="0" err="1">
                <a:effectLst/>
              </a:rPr>
              <a:t>Coppélius</a:t>
            </a:r>
            <a:r>
              <a:rPr lang="en-US" altLang="zh-CN" sz="1100" b="0" i="0" dirty="0">
                <a:effectLst/>
              </a:rPr>
              <a:t> </a:t>
            </a:r>
            <a:r>
              <a:rPr lang="zh-CN" altLang="en-US" sz="1100" b="0" i="0" dirty="0">
                <a:effectLst/>
              </a:rPr>
              <a:t>抓住并被各种魔法（魔药）艺术弄得无法行动。两人不知道的是：</a:t>
            </a:r>
            <a:r>
              <a:rPr lang="en-US" altLang="zh-CN" sz="1100" b="0" i="0" dirty="0" err="1">
                <a:effectLst/>
              </a:rPr>
              <a:t>Swanilda</a:t>
            </a:r>
            <a:r>
              <a:rPr lang="en-US" altLang="zh-CN" sz="1100" b="0" i="0" dirty="0">
                <a:effectLst/>
              </a:rPr>
              <a:t> </a:t>
            </a:r>
            <a:r>
              <a:rPr lang="zh-CN" altLang="en-US" sz="1100" b="0" i="0" dirty="0">
                <a:effectLst/>
              </a:rPr>
              <a:t>预料到 </a:t>
            </a:r>
            <a:r>
              <a:rPr lang="en-US" altLang="zh-CN" sz="1100" b="0" i="0" dirty="0">
                <a:effectLst/>
              </a:rPr>
              <a:t>Franz </a:t>
            </a:r>
            <a:r>
              <a:rPr lang="zh-CN" altLang="en-US" sz="1100" b="0" i="0" dirty="0">
                <a:effectLst/>
              </a:rPr>
              <a:t>的好奇心，已经偷偷溜进屋子，将 </a:t>
            </a:r>
            <a:r>
              <a:rPr lang="en-US" altLang="zh-CN" sz="1100" b="0" i="0" dirty="0" err="1">
                <a:effectLst/>
              </a:rPr>
              <a:t>Coppélia</a:t>
            </a:r>
            <a:r>
              <a:rPr lang="en-US" altLang="zh-CN" sz="1100" b="0" i="0" dirty="0">
                <a:effectLst/>
              </a:rPr>
              <a:t> </a:t>
            </a:r>
            <a:r>
              <a:rPr lang="zh-CN" altLang="en-US" sz="1100" b="0" i="0" dirty="0">
                <a:effectLst/>
              </a:rPr>
              <a:t>暴露为洋娃娃，并在 </a:t>
            </a:r>
            <a:r>
              <a:rPr lang="en-US" altLang="zh-CN" sz="1100" b="0" i="0" dirty="0">
                <a:effectLst/>
              </a:rPr>
              <a:t>Franz </a:t>
            </a:r>
            <a:r>
              <a:rPr lang="zh-CN" altLang="en-US" sz="1100" b="0" i="0" dirty="0">
                <a:effectLst/>
              </a:rPr>
              <a:t>出现时迅速躲了起来。当 </a:t>
            </a:r>
            <a:r>
              <a:rPr lang="en-US" altLang="zh-CN" sz="1100" b="0" i="0" dirty="0" err="1">
                <a:effectLst/>
              </a:rPr>
              <a:t>Coppélius</a:t>
            </a:r>
            <a:r>
              <a:rPr lang="en-US" altLang="zh-CN" sz="1100" b="0" i="0" dirty="0">
                <a:effectLst/>
              </a:rPr>
              <a:t> </a:t>
            </a:r>
            <a:r>
              <a:rPr lang="zh-CN" altLang="en-US" sz="1100" b="0" i="0" dirty="0">
                <a:effectLst/>
              </a:rPr>
              <a:t>试图将灵魂从 </a:t>
            </a:r>
            <a:r>
              <a:rPr lang="en-US" altLang="zh-CN" sz="1100" b="0" i="0" dirty="0">
                <a:effectLst/>
              </a:rPr>
              <a:t>Franz </a:t>
            </a:r>
            <a:r>
              <a:rPr lang="zh-CN" altLang="en-US" sz="1100" b="0" i="0" dirty="0">
                <a:effectLst/>
              </a:rPr>
              <a:t>转移到 </a:t>
            </a:r>
            <a:r>
              <a:rPr lang="en-US" altLang="zh-CN" sz="1100" b="0" i="0" dirty="0" err="1">
                <a:effectLst/>
              </a:rPr>
              <a:t>Coppélia</a:t>
            </a:r>
            <a:r>
              <a:rPr lang="en-US" altLang="zh-CN" sz="1100" b="0" i="0" dirty="0">
                <a:effectLst/>
              </a:rPr>
              <a:t> </a:t>
            </a:r>
            <a:r>
              <a:rPr lang="zh-CN" altLang="en-US" sz="1100" b="0" i="0" dirty="0">
                <a:effectLst/>
              </a:rPr>
              <a:t>时，</a:t>
            </a:r>
            <a:r>
              <a:rPr lang="en-US" altLang="zh-CN" sz="1100" b="0" i="0" dirty="0" err="1">
                <a:effectLst/>
              </a:rPr>
              <a:t>Swanilda</a:t>
            </a:r>
            <a:r>
              <a:rPr lang="en-US" altLang="zh-CN" sz="1100" b="0" i="0" dirty="0">
                <a:effectLst/>
              </a:rPr>
              <a:t> </a:t>
            </a:r>
            <a:r>
              <a:rPr lang="zh-CN" altLang="en-US" sz="1100" b="0" i="0" dirty="0">
                <a:effectLst/>
              </a:rPr>
              <a:t>取代了木偶，现在据说正在复活。当弗朗茨从神志不清中醒来，两人一起逃跑时，“魔法”被打破了。科佩留斯独自留在后面。</a:t>
            </a:r>
            <a:endParaRPr lang="en-US" altLang="zh-CN" sz="1100" b="0" i="0" dirty="0">
              <a:effectLst/>
            </a:endParaRPr>
          </a:p>
          <a:p>
            <a:pPr indent="-228600" defTabSz="914400">
              <a:lnSpc>
                <a:spcPct val="90000"/>
              </a:lnSpc>
              <a:spcAft>
                <a:spcPts val="600"/>
              </a:spcAft>
              <a:buFont typeface="Arial" panose="020B0604020202020204" pitchFamily="34" charset="0"/>
              <a:buChar char="•"/>
            </a:pPr>
            <a:endParaRPr lang="en-US" altLang="zh-CN" sz="1100" b="0" i="0" dirty="0">
              <a:effectLst/>
            </a:endParaRPr>
          </a:p>
          <a:p>
            <a:pPr indent="-228600" defTabSz="914400">
              <a:lnSpc>
                <a:spcPct val="90000"/>
              </a:lnSpc>
              <a:spcAft>
                <a:spcPts val="600"/>
              </a:spcAft>
              <a:buFont typeface="Arial" panose="020B0604020202020204" pitchFamily="34" charset="0"/>
              <a:buChar char="•"/>
            </a:pPr>
            <a:r>
              <a:rPr lang="zh-CN" altLang="en-US" sz="1100" b="0" i="0" dirty="0">
                <a:effectLst/>
              </a:rPr>
              <a:t>罗兰</a:t>
            </a:r>
            <a:r>
              <a:rPr lang="en-US" altLang="zh-CN" sz="1100" b="0" i="0" dirty="0">
                <a:effectLst/>
              </a:rPr>
              <a:t>·</a:t>
            </a:r>
            <a:r>
              <a:rPr lang="zh-CN" altLang="en-US" sz="1100" b="0" i="0" dirty="0">
                <a:effectLst/>
              </a:rPr>
              <a:t>佩蒂 </a:t>
            </a:r>
            <a:r>
              <a:rPr lang="en-US" altLang="zh-CN" sz="1100" b="0" i="0" dirty="0">
                <a:effectLst/>
              </a:rPr>
              <a:t>( Roland Petit) </a:t>
            </a:r>
            <a:r>
              <a:rPr lang="zh-CN" altLang="en-US" sz="1100" b="0" i="0" dirty="0">
                <a:effectLst/>
              </a:rPr>
              <a:t>编舞的葛佩莉亚 </a:t>
            </a:r>
            <a:r>
              <a:rPr lang="en-US" altLang="zh-CN" sz="1100" b="0" i="0" dirty="0">
                <a:effectLst/>
              </a:rPr>
              <a:t>( </a:t>
            </a:r>
            <a:r>
              <a:rPr lang="en-US" altLang="zh-CN" sz="1100" b="0" i="1" dirty="0" err="1">
                <a:effectLst/>
              </a:rPr>
              <a:t>Coppélia</a:t>
            </a:r>
            <a:r>
              <a:rPr lang="en-US" altLang="zh-CN" sz="1100" b="0" i="1" dirty="0">
                <a:effectLst/>
              </a:rPr>
              <a:t> </a:t>
            </a:r>
            <a:r>
              <a:rPr lang="en-US" altLang="zh-CN" sz="1100" b="0" i="0" dirty="0">
                <a:effectLst/>
              </a:rPr>
              <a:t> ) (1975) </a:t>
            </a:r>
            <a:r>
              <a:rPr lang="zh-CN" altLang="en-US" sz="1100" b="0" i="0" dirty="0">
                <a:effectLst/>
              </a:rPr>
              <a:t>使用幽默和讽刺的半开玩笑的方式来回答有关盲目爱情和完美人类理想化的问题，这两者在今天都很迷人。芭蕾舞剧，创作于 </a:t>
            </a:r>
            <a:r>
              <a:rPr lang="en-US" altLang="zh-CN" sz="1100" b="0" i="0" dirty="0">
                <a:effectLst/>
              </a:rPr>
              <a:t>1870 </a:t>
            </a:r>
            <a:r>
              <a:rPr lang="zh-CN" altLang="en-US" sz="1100" b="0" i="0" dirty="0">
                <a:effectLst/>
              </a:rPr>
              <a:t>年，由 </a:t>
            </a:r>
            <a:r>
              <a:rPr lang="en-US" altLang="zh-CN" sz="1100" b="0" i="0" dirty="0">
                <a:effectLst/>
              </a:rPr>
              <a:t>Léo Delibes </a:t>
            </a:r>
            <a:r>
              <a:rPr lang="zh-CN" altLang="en-US" sz="1100" b="0" i="0" dirty="0">
                <a:effectLst/>
              </a:rPr>
              <a:t>作曲，以埃塔</a:t>
            </a:r>
            <a:r>
              <a:rPr lang="en-US" altLang="zh-CN" sz="1100" b="0" i="0" dirty="0">
                <a:effectLst/>
              </a:rPr>
              <a:t>·</a:t>
            </a:r>
            <a:r>
              <a:rPr lang="zh-CN" altLang="en-US" sz="1100" b="0" i="0" dirty="0">
                <a:effectLst/>
              </a:rPr>
              <a:t>霍夫曼 </a:t>
            </a:r>
            <a:r>
              <a:rPr lang="en-US" altLang="zh-CN" sz="1100" b="0" i="0" dirty="0">
                <a:effectLst/>
              </a:rPr>
              <a:t>(ETA Hoffmann) </a:t>
            </a:r>
            <a:r>
              <a:rPr lang="zh-CN" altLang="en-US" sz="1100" b="0" i="0" dirty="0">
                <a:effectLst/>
              </a:rPr>
              <a:t>的文学模板</a:t>
            </a:r>
            <a:r>
              <a:rPr lang="en-US" altLang="zh-CN" sz="1100" b="0" i="1" dirty="0">
                <a:effectLst/>
              </a:rPr>
              <a:t>《</a:t>
            </a:r>
            <a:r>
              <a:rPr lang="zh-CN" altLang="en-US" sz="1100" b="0" i="1" dirty="0">
                <a:effectLst/>
              </a:rPr>
              <a:t>睡魔</a:t>
            </a:r>
            <a:r>
              <a:rPr lang="en-US" altLang="zh-CN" sz="1100" b="0" i="1" dirty="0">
                <a:effectLst/>
              </a:rPr>
              <a:t>》</a:t>
            </a:r>
            <a:r>
              <a:rPr lang="zh-CN" altLang="en-US" sz="1100" b="0" i="1" dirty="0">
                <a:effectLst/>
              </a:rPr>
              <a:t>为基础</a:t>
            </a:r>
            <a:r>
              <a:rPr lang="en-US" altLang="zh-CN" sz="1100" b="0" i="0" dirty="0">
                <a:effectLst/>
              </a:rPr>
              <a:t> </a:t>
            </a:r>
            <a:r>
              <a:rPr lang="zh-CN" altLang="en-US" sz="1100" b="0" i="0" dirty="0">
                <a:effectLst/>
              </a:rPr>
              <a:t>首次演出时，</a:t>
            </a:r>
            <a:r>
              <a:rPr lang="en-US" altLang="zh-CN" sz="1100" b="0" i="0" dirty="0">
                <a:effectLst/>
              </a:rPr>
              <a:t>Petit </a:t>
            </a:r>
            <a:r>
              <a:rPr lang="zh-CN" altLang="en-US" sz="1100" b="0" i="0" dirty="0">
                <a:effectLst/>
              </a:rPr>
              <a:t>的版本以 </a:t>
            </a:r>
            <a:r>
              <a:rPr lang="en-US" altLang="zh-CN" sz="1100" b="0" i="0" dirty="0">
                <a:effectLst/>
              </a:rPr>
              <a:t>19 </a:t>
            </a:r>
            <a:r>
              <a:rPr lang="zh-CN" altLang="en-US" sz="1100" b="0" i="0" dirty="0">
                <a:effectLst/>
              </a:rPr>
              <a:t>世纪末的一个驻军为背景：士兵的同步编队与女性的程式化、矫揉造作的动作相遇</a:t>
            </a:r>
            <a:r>
              <a:rPr lang="en-US" altLang="zh-CN" sz="1100" b="0" i="0" dirty="0">
                <a:effectLst/>
              </a:rPr>
              <a:t>——</a:t>
            </a:r>
            <a:r>
              <a:rPr lang="zh-CN" altLang="en-US" sz="1100" b="0" i="0" dirty="0">
                <a:effectLst/>
              </a:rPr>
              <a:t>我们不是都有点牵线木偶吗？该场地最初位于加利西亚，为当地民间舞蹈（如 </a:t>
            </a:r>
            <a:r>
              <a:rPr lang="en-US" altLang="zh-CN" sz="1100" b="0" i="0" dirty="0" err="1">
                <a:effectLst/>
              </a:rPr>
              <a:t>czárdás</a:t>
            </a:r>
            <a:r>
              <a:rPr lang="en-US" altLang="zh-CN" sz="1100" b="0" i="0" dirty="0">
                <a:effectLst/>
              </a:rPr>
              <a:t> </a:t>
            </a:r>
            <a:r>
              <a:rPr lang="zh-CN" altLang="en-US" sz="1100" b="0" i="0" dirty="0">
                <a:effectLst/>
              </a:rPr>
              <a:t>或玛祖卡舞）提供了丰富多彩的音乐模板，并以 </a:t>
            </a:r>
            <a:r>
              <a:rPr lang="en-US" altLang="zh-CN" sz="1100" b="0" i="0" dirty="0">
                <a:effectLst/>
              </a:rPr>
              <a:t>Petit </a:t>
            </a:r>
            <a:r>
              <a:rPr lang="zh-CN" altLang="en-US" sz="1100" b="0" i="0" dirty="0">
                <a:effectLst/>
              </a:rPr>
              <a:t>特有的百老汇风格为特色。但即使在经典演绎的片段中，舞者也反复成为具有表演效果的滑稽剧海报，风骚地摇动肩膀和闪闪发光的爵士乐手。</a:t>
            </a:r>
          </a:p>
        </p:txBody>
      </p:sp>
      <p:sp>
        <p:nvSpPr>
          <p:cNvPr id="1033" name="Rectangle 1032">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930" y="3474720"/>
            <a:ext cx="4956992"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4662" y="0"/>
            <a:ext cx="503133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2999" y="0"/>
            <a:ext cx="2439353"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8E97038E-7113-29CB-347B-B0CD2F25C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6987" y="731137"/>
            <a:ext cx="1921008" cy="192100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6569" y="0"/>
            <a:ext cx="2439353"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B6FB8E41-252E-EF35-0AFC-0D3EF4C50DBF}"/>
              </a:ext>
            </a:extLst>
          </p:cNvPr>
          <p:cNvPicPr>
            <a:picLocks noChangeAspect="1"/>
          </p:cNvPicPr>
          <p:nvPr/>
        </p:nvPicPr>
        <p:blipFill rotWithShape="1">
          <a:blip r:embed="rId3"/>
          <a:srcRect l="-25372" t="-1819" r="25372" b="1819"/>
          <a:stretch/>
        </p:blipFill>
        <p:spPr>
          <a:xfrm>
            <a:off x="7137995" y="769152"/>
            <a:ext cx="2645125" cy="1844975"/>
          </a:xfrm>
          <a:prstGeom prst="rect">
            <a:avLst/>
          </a:prstGeom>
        </p:spPr>
      </p:pic>
      <p:pic>
        <p:nvPicPr>
          <p:cNvPr id="1028" name="Picture 4" descr="NDKD - Bay. Staatsballett - Tanz Europa - Grevesmuehl">
            <a:extLst>
              <a:ext uri="{FF2B5EF4-FFF2-40B4-BE49-F238E27FC236}">
                <a16:creationId xmlns:a16="http://schemas.microsoft.com/office/drawing/2014/main" id="{CE18ED4A-1A2D-8277-68C8-A9E7BAC9EB6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06079" y="3796452"/>
            <a:ext cx="3846841" cy="255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40450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E8CB3884-38BA-064B-8B97-483D44A3FCD0}"/>
              </a:ext>
            </a:extLst>
          </p:cNvPr>
          <p:cNvSpPr txBox="1"/>
          <p:nvPr/>
        </p:nvSpPr>
        <p:spPr>
          <a:xfrm>
            <a:off x="332974" y="2024368"/>
            <a:ext cx="8609689" cy="4119172"/>
          </a:xfrm>
          <a:prstGeom prst="rect">
            <a:avLst/>
          </a:prstGeom>
        </p:spPr>
        <p:txBody>
          <a:bodyPr vert="horz" lIns="91440" tIns="45720" rIns="91440" bIns="45720" rtlCol="0" anchor="t">
            <a:noAutofit/>
          </a:bodyPr>
          <a:lstStyle/>
          <a:p>
            <a:pPr algn="l"/>
            <a:r>
              <a:rPr lang="zh-CN" altLang="en-US" sz="1000" b="0" i="0" dirty="0">
                <a:solidFill>
                  <a:srgbClr val="000000"/>
                </a:solidFill>
                <a:effectLst/>
                <a:latin typeface="Neue Haas Grotesk W05"/>
              </a:rPr>
              <a:t>第一幕</a:t>
            </a:r>
            <a:br>
              <a:rPr lang="zh-CN" altLang="en-US" sz="1000" b="0" i="0" dirty="0">
                <a:solidFill>
                  <a:srgbClr val="000000"/>
                </a:solidFill>
                <a:effectLst/>
                <a:latin typeface="Neue Haas Grotesk W05"/>
              </a:rPr>
            </a:br>
            <a:r>
              <a:rPr lang="en-US" altLang="zh-CN" sz="1000" b="0" i="1" dirty="0">
                <a:solidFill>
                  <a:srgbClr val="000000"/>
                </a:solidFill>
                <a:effectLst/>
                <a:latin typeface="Neue Haas Grotesk W05"/>
              </a:rPr>
              <a:t>19 </a:t>
            </a:r>
            <a:r>
              <a:rPr lang="zh-CN" altLang="en-US" sz="1000" b="0" i="1" dirty="0">
                <a:solidFill>
                  <a:srgbClr val="000000"/>
                </a:solidFill>
                <a:effectLst/>
                <a:latin typeface="Neue Haas Grotesk W05"/>
              </a:rPr>
              <a:t>世纪末，加利西亚的一个村庄。</a:t>
            </a:r>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军营前院，士兵们与妻子相见，兴高采烈。当下的恋人 </a:t>
            </a:r>
            <a:r>
              <a:rPr lang="en-US" altLang="zh-CN" sz="1000" b="0" i="0" dirty="0">
                <a:solidFill>
                  <a:srgbClr val="000000"/>
                </a:solidFill>
                <a:effectLst/>
                <a:latin typeface="Neue Haas Grotesk W05"/>
              </a:rPr>
              <a:t>Franz </a:t>
            </a:r>
            <a:r>
              <a:rPr lang="zh-CN" altLang="en-US" sz="1000" b="0" i="0" dirty="0">
                <a:solidFill>
                  <a:srgbClr val="000000"/>
                </a:solidFill>
                <a:effectLst/>
                <a:latin typeface="Neue Haas Grotesk W05"/>
              </a:rPr>
              <a:t>和 </a:t>
            </a:r>
            <a:r>
              <a:rPr lang="en-US" altLang="zh-CN" sz="1000" b="0" i="0" dirty="0" err="1">
                <a:solidFill>
                  <a:srgbClr val="000000"/>
                </a:solidFill>
                <a:effectLst/>
                <a:latin typeface="Neue Haas Grotesk W05"/>
              </a:rPr>
              <a:t>Swanilda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很快就要庆祝他们的婚礼了。然而，弗朗茨也赞扬了另一位在博士窗前读书的女士。科佩留斯就座。</a:t>
            </a:r>
            <a:r>
              <a:rPr lang="en-US" altLang="zh-CN" sz="1000" b="0" i="0" dirty="0" err="1">
                <a:solidFill>
                  <a:srgbClr val="000000"/>
                </a:solidFill>
                <a:effectLst/>
                <a:latin typeface="Neue Haas Grotesk W05"/>
              </a:rPr>
              <a:t>Swanilda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很清楚她未婚夫的进步，是一个聪明的年轻女子，被健康的实用主义所亲吻，并不过分担心他的失常。但她也很好奇橱窗里那个美丽的陌生人是谁。她和她的朋友们一起闯入 </a:t>
            </a:r>
            <a:r>
              <a:rPr lang="en-US" altLang="zh-CN" sz="1000" b="0" i="0" dirty="0" err="1">
                <a:solidFill>
                  <a:srgbClr val="000000"/>
                </a:solidFill>
                <a:effectLst/>
                <a:latin typeface="Neue Haas Grotesk W05"/>
              </a:rPr>
              <a:t>Coppélius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的房子，以查明这件事的真相。</a:t>
            </a:r>
            <a:endParaRPr lang="en-GB" altLang="zh-CN" sz="1000" b="0" i="0" dirty="0">
              <a:solidFill>
                <a:srgbClr val="000000"/>
              </a:solidFill>
              <a:effectLst/>
              <a:latin typeface="Neue Haas Grotesk W05"/>
            </a:endParaRPr>
          </a:p>
          <a:p>
            <a:pPr algn="l"/>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第二幕</a:t>
            </a:r>
            <a:br>
              <a:rPr lang="zh-CN" altLang="en-US" sz="1000" b="0" i="0" dirty="0">
                <a:solidFill>
                  <a:srgbClr val="000000"/>
                </a:solidFill>
                <a:effectLst/>
                <a:latin typeface="Neue Haas Grotesk W05"/>
              </a:rPr>
            </a:br>
            <a:r>
              <a:rPr lang="en-US" altLang="zh-CN" sz="1000" b="0" i="1" dirty="0" err="1">
                <a:solidFill>
                  <a:srgbClr val="000000"/>
                </a:solidFill>
                <a:effectLst/>
                <a:latin typeface="Neue Haas Grotesk W05"/>
              </a:rPr>
              <a:t>Im</a:t>
            </a:r>
            <a:r>
              <a:rPr lang="en-US" altLang="zh-CN" sz="1000" b="0" i="1" dirty="0">
                <a:solidFill>
                  <a:srgbClr val="000000"/>
                </a:solidFill>
                <a:effectLst/>
                <a:latin typeface="Neue Haas Grotesk W05"/>
              </a:rPr>
              <a:t> Haus des Dr. </a:t>
            </a:r>
            <a:r>
              <a:rPr lang="zh-CN" altLang="en-US" sz="1000" b="0" i="1" dirty="0">
                <a:solidFill>
                  <a:srgbClr val="000000"/>
                </a:solidFill>
                <a:effectLst/>
                <a:latin typeface="Neue Haas Grotesk W05"/>
              </a:rPr>
              <a:t>科佩柳斯</a:t>
            </a:r>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在 </a:t>
            </a:r>
            <a:r>
              <a:rPr lang="en-US" altLang="zh-CN" sz="1000" b="0" i="0" dirty="0" err="1">
                <a:solidFill>
                  <a:srgbClr val="000000"/>
                </a:solidFill>
                <a:effectLst/>
                <a:latin typeface="Neue Haas Grotesk W05"/>
              </a:rPr>
              <a:t>Coppélius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不在的时候，女孩们检查了房子和里面的怪异物品。当他们终于发现 </a:t>
            </a:r>
            <a:r>
              <a:rPr lang="en-US" altLang="zh-CN" sz="1000" b="0" i="0" dirty="0" err="1">
                <a:solidFill>
                  <a:srgbClr val="000000"/>
                </a:solidFill>
                <a:effectLst/>
                <a:latin typeface="Neue Haas Grotesk W05"/>
              </a:rPr>
              <a:t>Coppélia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和她的秘密时，</a:t>
            </a:r>
            <a:r>
              <a:rPr lang="en-US" altLang="zh-CN" sz="1000" b="0" i="0" dirty="0" err="1">
                <a:solidFill>
                  <a:srgbClr val="000000"/>
                </a:solidFill>
                <a:effectLst/>
                <a:latin typeface="Neue Haas Grotesk W05"/>
              </a:rPr>
              <a:t>Coppéius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走进了门。女孩们逃跑了，但斯瓦尼尔达躲了起来。因此，她目睹了一个离奇的爱情场面：</a:t>
            </a:r>
            <a:r>
              <a:rPr lang="en-US" altLang="zh-CN" sz="1000" b="0" i="0" dirty="0" err="1">
                <a:solidFill>
                  <a:srgbClr val="000000"/>
                </a:solidFill>
                <a:effectLst/>
                <a:latin typeface="Neue Haas Grotesk W05"/>
              </a:rPr>
              <a:t>Coppélius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与他的洋娃娃温柔亲密。先是一顿烛光晚餐，然后是一场酣畅淋漓的华尔兹</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模拟似乎很完美。突然，弗兰茨出现了，他现在终于想见见他心爱的柯佩莉亚了。</a:t>
            </a:r>
            <a:r>
              <a:rPr lang="en-US" altLang="zh-CN" sz="1000" b="0" i="0" dirty="0" err="1">
                <a:solidFill>
                  <a:srgbClr val="000000"/>
                </a:solidFill>
                <a:effectLst/>
                <a:latin typeface="Neue Haas Grotesk W05"/>
              </a:rPr>
              <a:t>Coppélius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将他所有的 </a:t>
            </a:r>
            <a:r>
              <a:rPr lang="en-US" altLang="zh-CN" sz="1000" b="0" i="0" dirty="0">
                <a:solidFill>
                  <a:srgbClr val="000000"/>
                </a:solidFill>
                <a:effectLst/>
                <a:latin typeface="Neue Haas Grotesk W05"/>
              </a:rPr>
              <a:t>hocus pocus </a:t>
            </a:r>
            <a:r>
              <a:rPr lang="zh-CN" altLang="en-US" sz="1000" b="0" i="0" dirty="0">
                <a:solidFill>
                  <a:srgbClr val="000000"/>
                </a:solidFill>
                <a:effectLst/>
                <a:latin typeface="Neue Haas Grotesk W05"/>
              </a:rPr>
              <a:t>放在一起，给他一种（魔法）药水并尝试不可能的事情 </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他想将 </a:t>
            </a:r>
            <a:r>
              <a:rPr lang="en-US" altLang="zh-CN" sz="1000" b="0" i="0" dirty="0">
                <a:solidFill>
                  <a:srgbClr val="000000"/>
                </a:solidFill>
                <a:effectLst/>
                <a:latin typeface="Neue Haas Grotesk W05"/>
              </a:rPr>
              <a:t>Franz </a:t>
            </a:r>
            <a:r>
              <a:rPr lang="zh-CN" altLang="en-US" sz="1000" b="0" i="0" dirty="0">
                <a:solidFill>
                  <a:srgbClr val="000000"/>
                </a:solidFill>
                <a:effectLst/>
                <a:latin typeface="Neue Haas Grotesk W05"/>
              </a:rPr>
              <a:t>的生命能量转移到 </a:t>
            </a:r>
            <a:r>
              <a:rPr lang="en-US" altLang="zh-CN" sz="1000" b="0" i="0" dirty="0" err="1">
                <a:solidFill>
                  <a:srgbClr val="000000"/>
                </a:solidFill>
                <a:effectLst/>
                <a:latin typeface="Neue Haas Grotesk W05"/>
              </a:rPr>
              <a:t>Coppélia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身上。与此同时，</a:t>
            </a:r>
            <a:r>
              <a:rPr lang="en-US" altLang="zh-CN" sz="1000" b="0" i="0" dirty="0" err="1">
                <a:solidFill>
                  <a:srgbClr val="000000"/>
                </a:solidFill>
                <a:effectLst/>
                <a:latin typeface="Neue Haas Grotesk W05"/>
              </a:rPr>
              <a:t>Swanilda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取代了 </a:t>
            </a:r>
            <a:r>
              <a:rPr lang="en-US" altLang="zh-CN" sz="1000" b="0" i="0" dirty="0" err="1">
                <a:solidFill>
                  <a:srgbClr val="000000"/>
                </a:solidFill>
                <a:effectLst/>
                <a:latin typeface="Neue Haas Grotesk W05"/>
              </a:rPr>
              <a:t>Coppélia</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的位置。她开始玩游戏然后活过来，一开始是机械的，但一点一点地运用他们的机动性。科佩留斯很高兴。当 </a:t>
            </a:r>
            <a:r>
              <a:rPr lang="en-US" altLang="zh-CN" sz="1000" b="0" i="0" dirty="0" err="1">
                <a:solidFill>
                  <a:srgbClr val="000000"/>
                </a:solidFill>
                <a:effectLst/>
                <a:latin typeface="Neue Haas Grotesk W05"/>
              </a:rPr>
              <a:t>Swanilda</a:t>
            </a:r>
            <a:r>
              <a:rPr lang="zh-CN" altLang="en-US" sz="1000" b="0" i="0" dirty="0">
                <a:solidFill>
                  <a:srgbClr val="000000"/>
                </a:solidFill>
                <a:effectLst/>
                <a:latin typeface="Neue Haas Grotesk W05"/>
              </a:rPr>
              <a:t>（又名 </a:t>
            </a:r>
            <a:r>
              <a:rPr lang="en-US" altLang="zh-CN" sz="1000" b="0" i="0" dirty="0" err="1">
                <a:solidFill>
                  <a:srgbClr val="000000"/>
                </a:solidFill>
                <a:effectLst/>
                <a:latin typeface="Neue Haas Grotesk W05"/>
              </a:rPr>
              <a:t>Coppélia</a:t>
            </a:r>
            <a:r>
              <a:rPr lang="zh-CN" altLang="en-US" sz="1000" b="0" i="0" dirty="0">
                <a:solidFill>
                  <a:srgbClr val="000000"/>
                </a:solidFill>
                <a:effectLst/>
                <a:latin typeface="Neue Haas Grotesk W05"/>
              </a:rPr>
              <a:t>）太过得意忘形，对她所谓的创造者的所有权主张犹豫不决时，她揭露了这个骗局，抓住了刚刚从神志不清中醒来的 </a:t>
            </a:r>
            <a:r>
              <a:rPr lang="en-US" altLang="zh-CN" sz="1000" b="0" i="0" dirty="0">
                <a:solidFill>
                  <a:srgbClr val="000000"/>
                </a:solidFill>
                <a:effectLst/>
                <a:latin typeface="Neue Haas Grotesk W05"/>
              </a:rPr>
              <a:t>Franz</a:t>
            </a:r>
            <a:r>
              <a:rPr lang="zh-CN" altLang="en-US" sz="1000" b="0" i="0" dirty="0">
                <a:solidFill>
                  <a:srgbClr val="000000"/>
                </a:solidFill>
                <a:effectLst/>
                <a:latin typeface="Neue Haas Grotesk W05"/>
              </a:rPr>
              <a:t>，然后和他一起消失了。</a:t>
            </a:r>
            <a:endParaRPr lang="en-GB" altLang="zh-CN" sz="1000" b="0" i="0" dirty="0">
              <a:solidFill>
                <a:srgbClr val="000000"/>
              </a:solidFill>
              <a:effectLst/>
              <a:latin typeface="Neue Haas Grotesk W05"/>
            </a:endParaRPr>
          </a:p>
          <a:p>
            <a:pPr algn="l"/>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第三幕</a:t>
            </a:r>
            <a:br>
              <a:rPr lang="zh-CN" altLang="en-US" sz="1000" b="0" i="0" dirty="0">
                <a:solidFill>
                  <a:srgbClr val="000000"/>
                </a:solidFill>
                <a:effectLst/>
                <a:latin typeface="Neue Haas Grotesk W05"/>
              </a:rPr>
            </a:br>
            <a:r>
              <a:rPr lang="zh-CN" altLang="en-US" sz="1000" b="0" i="1" dirty="0">
                <a:solidFill>
                  <a:srgbClr val="000000"/>
                </a:solidFill>
                <a:effectLst/>
                <a:latin typeface="Neue Haas Grotesk W05"/>
              </a:rPr>
              <a:t>回到军营前院</a:t>
            </a:r>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所有人都聚集在一起，弗朗茨和斯瓦尼尔达庆祝他们的婚礼。沮丧的 </a:t>
            </a:r>
            <a:r>
              <a:rPr lang="en-US" altLang="zh-CN" sz="1000" b="0" i="0" dirty="0" err="1">
                <a:solidFill>
                  <a:srgbClr val="000000"/>
                </a:solidFill>
                <a:effectLst/>
                <a:latin typeface="Neue Haas Grotesk W05"/>
              </a:rPr>
              <a:t>Coppélius</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带着他现在脱了衣服的木偶出现了</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它在他的怀里崩溃了。 </a:t>
            </a:r>
          </a:p>
        </p:txBody>
      </p:sp>
      <p:pic>
        <p:nvPicPr>
          <p:cNvPr id="5" name="Picture 6">
            <a:extLst>
              <a:ext uri="{FF2B5EF4-FFF2-40B4-BE49-F238E27FC236}">
                <a16:creationId xmlns:a16="http://schemas.microsoft.com/office/drawing/2014/main" id="{7B3B1A3A-85F2-2CDF-B359-288A3BB298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51465" y="303887"/>
            <a:ext cx="4342769" cy="1053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131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Grafik 1" descr="Ein Bild, das Gruppe, darstellend enthält.&#10;&#10;Automatisch generierte Beschreibung">
            <a:extLst>
              <a:ext uri="{FF2B5EF4-FFF2-40B4-BE49-F238E27FC236}">
                <a16:creationId xmlns:a16="http://schemas.microsoft.com/office/drawing/2014/main" id="{2A3336CD-8055-4FC8-2685-3A7318AD601F}"/>
              </a:ext>
            </a:extLst>
          </p:cNvPr>
          <p:cNvPicPr>
            <a:picLocks noChangeAspect="1"/>
          </p:cNvPicPr>
          <p:nvPr/>
        </p:nvPicPr>
        <p:blipFill rotWithShape="1">
          <a:blip r:embed="rId2">
            <a:extLst>
              <a:ext uri="{28A0092B-C50C-407E-A947-70E740481C1C}">
                <a14:useLocalDpi xmlns:a14="http://schemas.microsoft.com/office/drawing/2010/main" val="0"/>
              </a:ext>
            </a:extLst>
          </a:blip>
          <a:srcRect t="7090"/>
          <a:stretch/>
        </p:blipFill>
        <p:spPr>
          <a:xfrm>
            <a:off x="20" y="1282"/>
            <a:ext cx="9905980" cy="6856718"/>
          </a:xfrm>
          <a:prstGeom prst="rect">
            <a:avLst/>
          </a:prstGeom>
        </p:spPr>
      </p:pic>
      <p:sp>
        <p:nvSpPr>
          <p:cNvPr id="4" name="Textfeld 3">
            <a:extLst>
              <a:ext uri="{FF2B5EF4-FFF2-40B4-BE49-F238E27FC236}">
                <a16:creationId xmlns:a16="http://schemas.microsoft.com/office/drawing/2014/main" id="{2F895231-FA23-53D0-D0DF-B2A1ECB1EC72}"/>
              </a:ext>
            </a:extLst>
          </p:cNvPr>
          <p:cNvSpPr txBox="1"/>
          <p:nvPr/>
        </p:nvSpPr>
        <p:spPr>
          <a:xfrm>
            <a:off x="228601" y="176061"/>
            <a:ext cx="4953698" cy="492443"/>
          </a:xfrm>
          <a:prstGeom prst="rect">
            <a:avLst/>
          </a:prstGeom>
          <a:noFill/>
        </p:spPr>
        <p:txBody>
          <a:bodyPr wrap="square">
            <a:spAutoFit/>
          </a:bodyPr>
          <a:lstStyle/>
          <a:p>
            <a:r>
              <a:rPr lang="en-US" sz="2600" b="0" i="0" dirty="0">
                <a:solidFill>
                  <a:schemeClr val="bg1"/>
                </a:solidFill>
                <a:effectLst/>
                <a:latin typeface="Neue Haas Grotesk W05"/>
              </a:rPr>
              <a:t>JEWELS</a:t>
            </a:r>
            <a:endParaRPr lang="en-US" sz="2600" dirty="0">
              <a:solidFill>
                <a:schemeClr val="bg1"/>
              </a:solidFill>
            </a:endParaRPr>
          </a:p>
        </p:txBody>
      </p:sp>
    </p:spTree>
    <p:extLst>
      <p:ext uri="{BB962C8B-B14F-4D97-AF65-F5344CB8AC3E}">
        <p14:creationId xmlns:p14="http://schemas.microsoft.com/office/powerpoint/2010/main" val="3053399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1B953B2-2917-CEBA-0384-8D81EEBA0A18}"/>
              </a:ext>
            </a:extLst>
          </p:cNvPr>
          <p:cNvSpPr txBox="1"/>
          <p:nvPr/>
        </p:nvSpPr>
        <p:spPr>
          <a:xfrm>
            <a:off x="297578" y="607975"/>
            <a:ext cx="4387442" cy="3628495"/>
          </a:xfrm>
          <a:prstGeom prst="rect">
            <a:avLst/>
          </a:prstGeom>
        </p:spPr>
        <p:txBody>
          <a:bodyPr vert="horz" lIns="91440" tIns="45720" rIns="91440" bIns="45720" rtlCol="0">
            <a:noAutofit/>
          </a:bodyPr>
          <a:lstStyle/>
          <a:p>
            <a:pPr algn="l"/>
            <a:r>
              <a:rPr lang="zh-CN" altLang="en-US" sz="1100" b="0" i="0" dirty="0">
                <a:effectLst/>
                <a:latin typeface="Neue Haas Grotesk W05"/>
              </a:rPr>
              <a:t>乔治</a:t>
            </a:r>
            <a:r>
              <a:rPr lang="en-US" altLang="zh-CN" sz="1100" b="0" i="0" dirty="0">
                <a:effectLst/>
                <a:latin typeface="Neue Haas Grotesk W05"/>
              </a:rPr>
              <a:t>·</a:t>
            </a:r>
            <a:r>
              <a:rPr lang="zh-CN" altLang="en-US" sz="1100" b="0" i="0" dirty="0">
                <a:effectLst/>
                <a:latin typeface="Neue Haas Grotesk W05"/>
              </a:rPr>
              <a:t>巴兰钦 </a:t>
            </a:r>
            <a:r>
              <a:rPr lang="en-US" altLang="zh-CN" sz="1100" b="0" i="0" dirty="0">
                <a:effectLst/>
                <a:latin typeface="Neue Haas Grotesk W05"/>
              </a:rPr>
              <a:t>(George Balanchine) </a:t>
            </a:r>
            <a:r>
              <a:rPr lang="zh-CN" altLang="en-US" sz="1100" b="0" i="0" dirty="0">
                <a:effectLst/>
                <a:latin typeface="Neue Haas Grotesk W05"/>
              </a:rPr>
              <a:t>于 </a:t>
            </a:r>
            <a:r>
              <a:rPr lang="en-US" altLang="zh-CN" sz="1100" b="0" i="0" dirty="0">
                <a:effectLst/>
                <a:latin typeface="Neue Haas Grotesk W05"/>
              </a:rPr>
              <a:t>20 </a:t>
            </a:r>
            <a:r>
              <a:rPr lang="zh-CN" altLang="en-US" sz="1100" b="0" i="0" dirty="0">
                <a:effectLst/>
                <a:latin typeface="Neue Haas Grotesk W05"/>
              </a:rPr>
              <a:t>世纪中叶创立纽约城市芭蕾舞团并执导至逝世，他为自己的舞团创作了一系列新古典主义、富有远见的编舞作品，这些作品被世界各地的客座嘉宾视为里程碑。创作于 </a:t>
            </a:r>
            <a:r>
              <a:rPr lang="en-US" altLang="zh-CN" sz="1100" b="0" i="0" dirty="0">
                <a:effectLst/>
                <a:latin typeface="Neue Haas Grotesk W05"/>
              </a:rPr>
              <a:t>1967 </a:t>
            </a:r>
            <a:r>
              <a:rPr lang="zh-CN" altLang="en-US" sz="1100" b="0" i="0" dirty="0">
                <a:effectLst/>
                <a:latin typeface="Neue Haas Grotesk W05"/>
              </a:rPr>
              <a:t>年的</a:t>
            </a:r>
            <a:r>
              <a:rPr lang="en-US" altLang="zh-CN" sz="1100" b="0" i="1" dirty="0">
                <a:effectLst/>
                <a:latin typeface="Neue Haas Grotesk W05"/>
              </a:rPr>
              <a:t>Jewels</a:t>
            </a:r>
            <a:r>
              <a:rPr lang="zh-CN" altLang="en-US" sz="1100" b="0" i="0" dirty="0">
                <a:effectLst/>
                <a:latin typeface="Neue Haas Grotesk W05"/>
              </a:rPr>
              <a:t>是一部长篇芭蕾舞剧，它不是由故事承载的，而是由纯粹、优美的舞蹈承载的。</a:t>
            </a:r>
            <a:r>
              <a:rPr lang="zh-CN" altLang="en-US" sz="1100" b="0" i="1" dirty="0">
                <a:effectLst/>
                <a:latin typeface="Neue Haas Grotesk W05"/>
              </a:rPr>
              <a:t>珠宝</a:t>
            </a:r>
            <a:r>
              <a:rPr lang="zh-CN" altLang="en-US" sz="1100" b="0" i="0" dirty="0">
                <a:effectLst/>
                <a:latin typeface="Neue Haas Grotesk W05"/>
              </a:rPr>
              <a:t>于</a:t>
            </a:r>
            <a:r>
              <a:rPr lang="en-US" altLang="zh-CN" sz="1100" b="0" i="0" dirty="0">
                <a:effectLst/>
                <a:latin typeface="Neue Haas Grotesk W05"/>
              </a:rPr>
              <a:t>2018 </a:t>
            </a:r>
            <a:r>
              <a:rPr lang="zh-CN" altLang="en-US" sz="1100" b="0" i="0" dirty="0">
                <a:effectLst/>
                <a:latin typeface="Neue Haas Grotesk W05"/>
              </a:rPr>
              <a:t>年秋季 在慕尼黑 首映。</a:t>
            </a:r>
            <a:endParaRPr lang="en-GB" altLang="zh-CN" sz="1100" b="0" i="0" dirty="0">
              <a:effectLst/>
              <a:latin typeface="Neue Haas Grotesk W05"/>
            </a:endParaRPr>
          </a:p>
          <a:p>
            <a:pPr algn="l"/>
            <a:endParaRPr lang="en-GB" altLang="zh-CN" sz="1100" dirty="0">
              <a:latin typeface="Neue Haas Grotesk W05"/>
            </a:endParaRPr>
          </a:p>
          <a:p>
            <a:pPr algn="l"/>
            <a:r>
              <a:rPr lang="zh-CN" altLang="en-US" sz="1100" b="0" i="0" dirty="0">
                <a:effectLst/>
                <a:latin typeface="Neue Haas Grotesk W05"/>
              </a:rPr>
              <a:t>珠宝被称为第一部全长抽象芭蕾舞剧。它有三个相关的乐章：祖母绿、红宝石和钻石（通常由中场休息分开）。它也可以被看作是三个独立的芭蕾舞团，由它们的宝石色服装联系在一起。巴兰钦评论说：“芭蕾舞与珠宝无关。舞者的穿着就像珠宝一样。” 三幕中的每一幕都以不同作曲家的音乐为特色：祖母绿</a:t>
            </a:r>
            <a:r>
              <a:rPr lang="en-GB" altLang="zh-CN" sz="1100" dirty="0">
                <a:latin typeface="Neue Haas Grotesk W05"/>
              </a:rPr>
              <a:t>(Emeralds)</a:t>
            </a:r>
            <a:r>
              <a:rPr lang="zh-CN" altLang="en-US" sz="1100" b="0" i="0" dirty="0">
                <a:effectLst/>
                <a:latin typeface="Neue Haas Grotesk W05"/>
              </a:rPr>
              <a:t>由加布里埃尔</a:t>
            </a:r>
            <a:r>
              <a:rPr lang="en-US" altLang="zh-CN" sz="1100" b="0" i="0" dirty="0">
                <a:effectLst/>
                <a:latin typeface="Neue Haas Grotesk W05"/>
              </a:rPr>
              <a:t>·</a:t>
            </a:r>
            <a:r>
              <a:rPr lang="zh-CN" altLang="en-US" sz="1100" b="0" i="0" dirty="0">
                <a:effectLst/>
                <a:latin typeface="Neue Haas Grotesk W05"/>
              </a:rPr>
              <a:t>福雷 </a:t>
            </a:r>
            <a:r>
              <a:rPr lang="en-US" altLang="zh-CN" sz="1100" b="0" i="0" dirty="0">
                <a:effectLst/>
                <a:latin typeface="Neue Haas Grotesk W05"/>
              </a:rPr>
              <a:t>( Gabriel </a:t>
            </a:r>
            <a:r>
              <a:rPr lang="en-US" altLang="zh-CN" sz="1100" b="0" i="0" dirty="0" err="1">
                <a:effectLst/>
                <a:latin typeface="Neue Haas Grotesk W05"/>
              </a:rPr>
              <a:t>Fauré</a:t>
            </a:r>
            <a:r>
              <a:rPr lang="en-US" altLang="zh-CN" sz="1100" b="0" i="0" dirty="0">
                <a:effectLst/>
                <a:latin typeface="Neue Haas Grotesk W05"/>
              </a:rPr>
              <a:t> ) </a:t>
            </a:r>
            <a:r>
              <a:rPr lang="zh-CN" altLang="en-US" sz="1100" b="0" i="0" dirty="0">
                <a:effectLst/>
                <a:latin typeface="Neue Haas Grotesk W05"/>
              </a:rPr>
              <a:t>作曲，红宝石</a:t>
            </a:r>
            <a:r>
              <a:rPr lang="en-US" altLang="zh-CN" sz="1100" b="0" i="0" dirty="0">
                <a:effectLst/>
                <a:latin typeface="Neue Haas Grotesk W05"/>
              </a:rPr>
              <a:t>(Rubies)</a:t>
            </a:r>
            <a:r>
              <a:rPr lang="zh-CN" altLang="en-US" sz="1100" b="0" i="0" dirty="0">
                <a:effectLst/>
                <a:latin typeface="Neue Haas Grotesk W05"/>
              </a:rPr>
              <a:t>由伊戈尔</a:t>
            </a:r>
            <a:r>
              <a:rPr lang="en-US" altLang="zh-CN" sz="1100" b="0" i="0" dirty="0">
                <a:effectLst/>
                <a:latin typeface="Neue Haas Grotesk W05"/>
              </a:rPr>
              <a:t>·</a:t>
            </a:r>
            <a:r>
              <a:rPr lang="zh-CN" altLang="en-US" sz="1100" b="0" i="0" dirty="0">
                <a:effectLst/>
                <a:latin typeface="Neue Haas Grotesk W05"/>
              </a:rPr>
              <a:t>斯特拉文斯基 </a:t>
            </a:r>
            <a:r>
              <a:rPr lang="en-US" altLang="zh-CN" sz="1100" b="0" i="0" dirty="0">
                <a:effectLst/>
                <a:latin typeface="Neue Haas Grotesk W05"/>
              </a:rPr>
              <a:t>( Igor Stravinsky ) </a:t>
            </a:r>
            <a:r>
              <a:rPr lang="zh-CN" altLang="en-US" sz="1100" b="0" i="0" dirty="0">
                <a:effectLst/>
                <a:latin typeface="Neue Haas Grotesk W05"/>
              </a:rPr>
              <a:t>作曲，钻石</a:t>
            </a:r>
            <a:r>
              <a:rPr lang="en-GB" altLang="zh-CN" sz="1100" dirty="0">
                <a:latin typeface="Neue Haas Grotesk W05"/>
              </a:rPr>
              <a:t>(Diamonds)</a:t>
            </a:r>
            <a:r>
              <a:rPr lang="zh-CN" altLang="en-US" sz="1100" b="0" i="0" dirty="0">
                <a:effectLst/>
                <a:latin typeface="Neue Haas Grotesk W05"/>
              </a:rPr>
              <a:t>由彼得</a:t>
            </a:r>
            <a:r>
              <a:rPr lang="en-US" altLang="zh-CN" sz="1100" b="0" i="0" dirty="0">
                <a:effectLst/>
                <a:latin typeface="Neue Haas Grotesk W05"/>
              </a:rPr>
              <a:t>·</a:t>
            </a:r>
            <a:r>
              <a:rPr lang="zh-CN" altLang="en-US" sz="1100" b="0" i="0" dirty="0">
                <a:effectLst/>
                <a:latin typeface="Neue Haas Grotesk W05"/>
              </a:rPr>
              <a:t>伊里奇</a:t>
            </a:r>
            <a:r>
              <a:rPr lang="en-US" altLang="zh-CN" sz="1100" b="0" i="0" dirty="0">
                <a:effectLst/>
                <a:latin typeface="Neue Haas Grotesk W05"/>
              </a:rPr>
              <a:t>·</a:t>
            </a:r>
            <a:r>
              <a:rPr lang="zh-CN" altLang="en-US" sz="1100" b="0" i="0" dirty="0">
                <a:effectLst/>
                <a:latin typeface="Neue Haas Grotesk W05"/>
              </a:rPr>
              <a:t>柴可夫斯基。</a:t>
            </a:r>
            <a:endParaRPr lang="en-GB" altLang="zh-CN" sz="1100" b="0" i="0" dirty="0">
              <a:effectLst/>
              <a:latin typeface="Neue Haas Grotesk W05"/>
            </a:endParaRPr>
          </a:p>
          <a:p>
            <a:pPr algn="l"/>
            <a:endParaRPr lang="en-GB" altLang="zh-CN" sz="1100" dirty="0">
              <a:latin typeface="Neue Haas Grotesk W05"/>
            </a:endParaRPr>
          </a:p>
          <a:p>
            <a:pPr marL="171450" indent="-171450" algn="l">
              <a:buFont typeface="Arial" panose="020B0604020202020204" pitchFamily="34" charset="0"/>
              <a:buChar char="•"/>
            </a:pPr>
            <a:r>
              <a:rPr lang="en-GB" altLang="zh-CN" sz="1100" b="0" i="1" dirty="0">
                <a:effectLst/>
                <a:latin typeface="Neue Haas Grotesk W05"/>
              </a:rPr>
              <a:t>Emeralds extracts from Gabriel </a:t>
            </a:r>
            <a:r>
              <a:rPr lang="en-GB" altLang="zh-CN" sz="1100" b="0" i="1" dirty="0" err="1">
                <a:effectLst/>
                <a:latin typeface="Neue Haas Grotesk W05"/>
              </a:rPr>
              <a:t>Fauré's</a:t>
            </a:r>
            <a:r>
              <a:rPr lang="en-GB" altLang="zh-CN" sz="1100" b="0" i="1" dirty="0">
                <a:effectLst/>
                <a:latin typeface="Neue Haas Grotesk W05"/>
              </a:rPr>
              <a:t> </a:t>
            </a:r>
            <a:r>
              <a:rPr lang="en-GB" altLang="zh-CN" sz="1100" b="0" i="1" dirty="0" err="1">
                <a:effectLst/>
                <a:latin typeface="Neue Haas Grotesk W05"/>
              </a:rPr>
              <a:t>Pelléas</a:t>
            </a:r>
            <a:r>
              <a:rPr lang="en-GB" altLang="zh-CN" sz="1100" b="0" i="1" dirty="0">
                <a:effectLst/>
                <a:latin typeface="Neue Haas Grotesk W05"/>
              </a:rPr>
              <a:t> et </a:t>
            </a:r>
            <a:r>
              <a:rPr lang="en-GB" altLang="zh-CN" sz="1100" b="0" i="1" dirty="0" err="1">
                <a:effectLst/>
                <a:latin typeface="Neue Haas Grotesk W05"/>
              </a:rPr>
              <a:t>Mélisande</a:t>
            </a:r>
            <a:r>
              <a:rPr lang="en-GB" altLang="zh-CN" sz="1100" b="0" i="1" dirty="0">
                <a:effectLst/>
                <a:latin typeface="Neue Haas Grotesk W05"/>
              </a:rPr>
              <a:t> (1898) and Shylock (1889).  </a:t>
            </a:r>
          </a:p>
          <a:p>
            <a:pPr marL="171450" indent="-171450" algn="l">
              <a:buFont typeface="Arial" panose="020B0604020202020204" pitchFamily="34" charset="0"/>
              <a:buChar char="•"/>
            </a:pPr>
            <a:r>
              <a:rPr lang="en-GB" altLang="zh-CN" sz="1100" b="0" i="1" dirty="0">
                <a:effectLst/>
                <a:latin typeface="Neue Haas Grotesk W05"/>
              </a:rPr>
              <a:t>Rubies Capriccio for Piano and Orchestra (1929) by Igor Stravinsky.  </a:t>
            </a:r>
          </a:p>
          <a:p>
            <a:pPr marL="171450" indent="-171450" algn="l">
              <a:buFont typeface="Arial" panose="020B0604020202020204" pitchFamily="34" charset="0"/>
              <a:buChar char="•"/>
            </a:pPr>
            <a:r>
              <a:rPr lang="en-GB" altLang="zh-CN" sz="1100" b="0" i="1" dirty="0">
                <a:effectLst/>
                <a:latin typeface="Neue Haas Grotesk W05"/>
              </a:rPr>
              <a:t>Diamonds Movements 2, 3, 4 and 5 from Symphony No. 3 in D major (1875) by </a:t>
            </a:r>
            <a:r>
              <a:rPr lang="en-GB" altLang="zh-CN" sz="1100" b="0" i="1" dirty="0" err="1">
                <a:effectLst/>
                <a:latin typeface="Neue Haas Grotesk W05"/>
              </a:rPr>
              <a:t>Pyotr</a:t>
            </a:r>
            <a:r>
              <a:rPr lang="en-GB" altLang="zh-CN" sz="1100" b="0" i="1" dirty="0">
                <a:effectLst/>
                <a:latin typeface="Neue Haas Grotesk W05"/>
              </a:rPr>
              <a:t> Ilyich Tchaikovsky</a:t>
            </a:r>
          </a:p>
          <a:p>
            <a:pPr algn="l"/>
            <a:endParaRPr lang="zh-CN" altLang="en-US" sz="1100" b="0" i="0" dirty="0">
              <a:effectLst/>
              <a:latin typeface="Neue Haas Grotesk W05"/>
            </a:endParaRPr>
          </a:p>
          <a:p>
            <a:pPr algn="l"/>
            <a:r>
              <a:rPr lang="en-US" altLang="zh-CN" sz="1100" b="0" i="0" dirty="0">
                <a:effectLst/>
                <a:latin typeface="Neue Haas Grotesk W05"/>
              </a:rPr>
              <a:t>George Balanchine </a:t>
            </a:r>
            <a:r>
              <a:rPr lang="zh-CN" altLang="en-US" sz="1100" b="0" i="0" dirty="0">
                <a:effectLst/>
                <a:latin typeface="Neue Haas Grotesk W05"/>
              </a:rPr>
              <a:t>的灵感来自第五大道一家珠宝商的珠宝陈列。三幕在风格、情绪、色彩和形式上都截然不同，堪称真正的芭蕾瑰宝。这三个部分中的每一个都以宝石命名，并且每个部分都有不同的基础音乐。</a:t>
            </a:r>
            <a:r>
              <a:rPr lang="en-US" altLang="zh-CN" sz="1100" b="0" i="1" dirty="0">
                <a:effectLst/>
                <a:latin typeface="Neue Haas Grotesk W05"/>
              </a:rPr>
              <a:t>Emeralds</a:t>
            </a:r>
            <a:r>
              <a:rPr lang="zh-CN" altLang="en-US" sz="1100" b="0" i="0" dirty="0">
                <a:effectLst/>
                <a:latin typeface="Neue Haas Grotesk W05"/>
              </a:rPr>
              <a:t>以抒情的性格、轻微的高度、俏皮的手臂和高贵的序列开场，完全沉浸在加布里埃尔</a:t>
            </a:r>
            <a:r>
              <a:rPr lang="en-US" altLang="zh-CN" sz="1100" b="0" i="0" dirty="0">
                <a:effectLst/>
                <a:latin typeface="Neue Haas Grotesk W05"/>
              </a:rPr>
              <a:t>·</a:t>
            </a:r>
            <a:r>
              <a:rPr lang="zh-CN" altLang="en-US" sz="1100" b="0" i="0" dirty="0">
                <a:effectLst/>
                <a:latin typeface="Neue Haas Grotesk W05"/>
              </a:rPr>
              <a:t>福雷 </a:t>
            </a:r>
            <a:r>
              <a:rPr lang="en-US" altLang="zh-CN" sz="1100" b="0" i="0" dirty="0">
                <a:effectLst/>
                <a:latin typeface="Neue Haas Grotesk W05"/>
              </a:rPr>
              <a:t>(Gabriel </a:t>
            </a:r>
            <a:r>
              <a:rPr lang="en-US" altLang="zh-CN" sz="1100" b="0" i="0" dirty="0" err="1">
                <a:effectLst/>
                <a:latin typeface="Neue Haas Grotesk W05"/>
              </a:rPr>
              <a:t>Fauré</a:t>
            </a:r>
            <a:r>
              <a:rPr lang="en-US" altLang="zh-CN" sz="1100" b="0" i="0" dirty="0">
                <a:effectLst/>
                <a:latin typeface="Neue Haas Grotesk W05"/>
              </a:rPr>
              <a:t>) </a:t>
            </a:r>
            <a:r>
              <a:rPr lang="zh-CN" altLang="en-US" sz="1100" b="0" i="0" dirty="0">
                <a:effectLst/>
                <a:latin typeface="Neue Haas Grotesk W05"/>
              </a:rPr>
              <a:t>的浪漫音​​乐中。巴兰钦以异常柔和的手法描绘了一个古典芭蕾的梦幻世界。用</a:t>
            </a:r>
            <a:r>
              <a:rPr lang="zh-CN" altLang="en-US" sz="1100" b="0" i="1" dirty="0">
                <a:effectLst/>
                <a:latin typeface="Neue Haas Grotesk W05"/>
              </a:rPr>
              <a:t>红宝石</a:t>
            </a:r>
            <a:r>
              <a:rPr lang="zh-CN" altLang="en-US" sz="1100" b="0" i="0" dirty="0">
                <a:effectLst/>
                <a:latin typeface="Neue Haas Grotesk W05"/>
              </a:rPr>
              <a:t>演奏伊戈尔</a:t>
            </a:r>
            <a:r>
              <a:rPr lang="en-US" altLang="zh-CN" sz="1100" b="0" i="0" dirty="0">
                <a:effectLst/>
                <a:latin typeface="Neue Haas Grotesk W05"/>
              </a:rPr>
              <a:t>·</a:t>
            </a:r>
            <a:r>
              <a:rPr lang="zh-CN" altLang="en-US" sz="1100" b="0" i="0" dirty="0">
                <a:effectLst/>
                <a:latin typeface="Neue Haas Grotesk W05"/>
              </a:rPr>
              <a:t>斯特拉文斯基的爵士乐</a:t>
            </a:r>
            <a:r>
              <a:rPr lang="zh-CN" altLang="en-US" sz="1100" b="0" i="1" dirty="0">
                <a:effectLst/>
                <a:latin typeface="Neue Haas Grotesk W05"/>
              </a:rPr>
              <a:t>钢琴与管弦随想曲</a:t>
            </a:r>
            <a:r>
              <a:rPr lang="zh-CN" altLang="en-US" sz="1100" b="0" i="0" dirty="0">
                <a:effectLst/>
                <a:latin typeface="Neue Haas Grotesk W05"/>
              </a:rPr>
              <a:t>遵循当代全景。音乐的动态清晰度在舞蹈编排上转化为速度和精确度，转化为高而切割的腿，灵活的转弯。这是一部充满力量和对舞蹈热情的半开玩笑、轻浮的戏剧，巴兰钦在其中的百老汇和演艺圈特质与他本人所属的狂野纽约一样闪耀。</a:t>
            </a:r>
            <a:r>
              <a:rPr lang="zh-CN" altLang="en-US" sz="1100" b="0" i="1" dirty="0">
                <a:effectLst/>
                <a:latin typeface="Neue Haas Grotesk W05"/>
              </a:rPr>
              <a:t>随着 </a:t>
            </a:r>
            <a:r>
              <a:rPr lang="en-US" altLang="zh-CN" sz="1100" b="0" i="1" dirty="0">
                <a:effectLst/>
                <a:latin typeface="Neue Haas Grotesk W05"/>
              </a:rPr>
              <a:t>Piotr I. Tchaikovsky </a:t>
            </a:r>
            <a:r>
              <a:rPr lang="zh-CN" altLang="en-US" sz="1100" b="0" i="1" dirty="0">
                <a:effectLst/>
                <a:latin typeface="Neue Haas Grotesk W05"/>
              </a:rPr>
              <a:t>的第三交响曲， </a:t>
            </a:r>
            <a:r>
              <a:rPr lang="en-US" altLang="zh-CN" sz="1100" b="0" i="1" dirty="0">
                <a:effectLst/>
                <a:latin typeface="Neue Haas Grotesk W05"/>
              </a:rPr>
              <a:t>Diamonds</a:t>
            </a:r>
            <a:r>
              <a:rPr lang="zh-CN" altLang="en-US" sz="1100" b="0" i="0" dirty="0">
                <a:effectLst/>
                <a:latin typeface="Neue Haas Grotesk W05"/>
              </a:rPr>
              <a:t>完全是关于沙皇俄国的伟大芭蕾舞剧，正如 </a:t>
            </a:r>
            <a:r>
              <a:rPr lang="en-US" altLang="zh-CN" sz="1100" b="0" i="0" dirty="0">
                <a:effectLst/>
                <a:latin typeface="Neue Haas Grotesk W05"/>
              </a:rPr>
              <a:t>Balanchine </a:t>
            </a:r>
            <a:r>
              <a:rPr lang="zh-CN" altLang="en-US" sz="1100" b="0" i="0" dirty="0">
                <a:effectLst/>
                <a:latin typeface="Neue Haas Grotesk W05"/>
              </a:rPr>
              <a:t>在他的童年时代所了解的那样。华丽和规模是壮丽作品的框架元素，让舞者在他们的独奏部分以及在技术要求很高的水平上的编队和结构中大放异彩。完美的形式、优雅和优雅为晚会锦上添花。 </a:t>
            </a:r>
          </a:p>
        </p:txBody>
      </p:sp>
      <p:sp>
        <p:nvSpPr>
          <p:cNvPr id="1046" name="Rectangle 1045">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930" y="3474720"/>
            <a:ext cx="4956992"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Rectangle 1047">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4662" y="0"/>
            <a:ext cx="503133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0" name="Rectangle 1049">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2999" y="0"/>
            <a:ext cx="2439353"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8E97038E-7113-29CB-347B-B0CD2F25C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6987" y="731137"/>
            <a:ext cx="1921008" cy="1921008"/>
          </a:xfrm>
          <a:prstGeom prst="rect">
            <a:avLst/>
          </a:prstGeom>
          <a:noFill/>
          <a:extLst>
            <a:ext uri="{909E8E84-426E-40DD-AFC4-6F175D3DCCD1}">
              <a14:hiddenFill xmlns:a14="http://schemas.microsoft.com/office/drawing/2010/main">
                <a:solidFill>
                  <a:srgbClr val="FFFFFF"/>
                </a:solidFill>
              </a14:hiddenFill>
            </a:ext>
          </a:extLst>
        </p:spPr>
      </p:pic>
      <p:sp>
        <p:nvSpPr>
          <p:cNvPr id="1052" name="Rectangle 1051">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6569" y="0"/>
            <a:ext cx="2439353"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NDKD - Bay. Staatsballett - Tanz Europa - Grevesmuehl">
            <a:extLst>
              <a:ext uri="{FF2B5EF4-FFF2-40B4-BE49-F238E27FC236}">
                <a16:creationId xmlns:a16="http://schemas.microsoft.com/office/drawing/2014/main" id="{CE18ED4A-1A2D-8277-68C8-A9E7BAC9EB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21004" y="1052469"/>
            <a:ext cx="1921008" cy="1278343"/>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descr="Ein Bild, das Text enthält.&#10;&#10;Automatisch generierte Beschreibung">
            <a:extLst>
              <a:ext uri="{FF2B5EF4-FFF2-40B4-BE49-F238E27FC236}">
                <a16:creationId xmlns:a16="http://schemas.microsoft.com/office/drawing/2014/main" id="{E4B2E212-8AD9-FED1-146F-970F659F8FC9}"/>
              </a:ext>
            </a:extLst>
          </p:cNvPr>
          <p:cNvPicPr>
            <a:picLocks noChangeAspect="1"/>
          </p:cNvPicPr>
          <p:nvPr/>
        </p:nvPicPr>
        <p:blipFill>
          <a:blip r:embed="rId4"/>
          <a:stretch>
            <a:fillRect/>
          </a:stretch>
        </p:blipFill>
        <p:spPr>
          <a:xfrm>
            <a:off x="5216987" y="3909300"/>
            <a:ext cx="4425025" cy="2334201"/>
          </a:xfrm>
          <a:prstGeom prst="rect">
            <a:avLst/>
          </a:prstGeom>
        </p:spPr>
      </p:pic>
    </p:spTree>
    <p:extLst>
      <p:ext uri="{BB962C8B-B14F-4D97-AF65-F5344CB8AC3E}">
        <p14:creationId xmlns:p14="http://schemas.microsoft.com/office/powerpoint/2010/main" val="139505110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97417" y="0"/>
            <a:ext cx="2055400"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64260" y="0"/>
            <a:ext cx="2060852"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Grafik 4" descr="Ein Bild, das Sport, Tänzer enthält.&#10;&#10;Automatisch generierte Beschreibung">
            <a:extLst>
              <a:ext uri="{FF2B5EF4-FFF2-40B4-BE49-F238E27FC236}">
                <a16:creationId xmlns:a16="http://schemas.microsoft.com/office/drawing/2014/main" id="{7BED757C-42D0-4645-2CC5-1ED9346EFDFA}"/>
              </a:ext>
            </a:extLst>
          </p:cNvPr>
          <p:cNvPicPr>
            <a:picLocks noChangeAspect="1"/>
          </p:cNvPicPr>
          <p:nvPr/>
        </p:nvPicPr>
        <p:blipFill rotWithShape="1">
          <a:blip r:embed="rId2">
            <a:extLst>
              <a:ext uri="{28A0092B-C50C-407E-A947-70E740481C1C}">
                <a14:useLocalDpi xmlns:a14="http://schemas.microsoft.com/office/drawing/2010/main" val="0"/>
              </a:ext>
            </a:extLst>
          </a:blip>
          <a:srcRect t="19493" r="-1" b="21454"/>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16" name="Freeform: Shape 15">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4738" y="0"/>
            <a:ext cx="1587415" cy="3405188"/>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Grafik 2" descr="Ein Bild, das Tänzer, Sport enthält.&#10;&#10;Automatisch generierte Beschreibung">
            <a:extLst>
              <a:ext uri="{FF2B5EF4-FFF2-40B4-BE49-F238E27FC236}">
                <a16:creationId xmlns:a16="http://schemas.microsoft.com/office/drawing/2014/main" id="{1DE53DCC-073D-29B1-761E-12FE21B317C2}"/>
              </a:ext>
            </a:extLst>
          </p:cNvPr>
          <p:cNvPicPr>
            <a:picLocks noChangeAspect="1"/>
          </p:cNvPicPr>
          <p:nvPr/>
        </p:nvPicPr>
        <p:blipFill rotWithShape="1">
          <a:blip r:embed="rId3">
            <a:extLst>
              <a:ext uri="{28A0092B-C50C-407E-A947-70E740481C1C}">
                <a14:useLocalDpi xmlns:a14="http://schemas.microsoft.com/office/drawing/2010/main" val="0"/>
              </a:ext>
            </a:extLst>
          </a:blip>
          <a:srcRect t="34781" r="3" b="6199"/>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18" name="Freeform: Shape 17">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1799" y="3452813"/>
            <a:ext cx="2227054" cy="3405187"/>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feld 6">
            <a:extLst>
              <a:ext uri="{FF2B5EF4-FFF2-40B4-BE49-F238E27FC236}">
                <a16:creationId xmlns:a16="http://schemas.microsoft.com/office/drawing/2014/main" id="{CCC17664-E961-DB26-D166-1FC01881E632}"/>
              </a:ext>
            </a:extLst>
          </p:cNvPr>
          <p:cNvSpPr txBox="1"/>
          <p:nvPr/>
        </p:nvSpPr>
        <p:spPr>
          <a:xfrm>
            <a:off x="481596" y="1426020"/>
            <a:ext cx="4953698" cy="646331"/>
          </a:xfrm>
          <a:prstGeom prst="rect">
            <a:avLst/>
          </a:prstGeom>
          <a:noFill/>
        </p:spPr>
        <p:txBody>
          <a:bodyPr wrap="square">
            <a:spAutoFit/>
          </a:bodyPr>
          <a:lstStyle/>
          <a:p>
            <a:r>
              <a:rPr lang="en-US" b="0" i="0" dirty="0">
                <a:solidFill>
                  <a:srgbClr val="000000"/>
                </a:solidFill>
                <a:effectLst/>
                <a:latin typeface="Neue Haas Grotesk W05"/>
              </a:rPr>
              <a:t>JEWELS</a:t>
            </a:r>
          </a:p>
          <a:p>
            <a:r>
              <a:rPr lang="en-GB" altLang="zh-CN" sz="1800" dirty="0">
                <a:latin typeface="Neue Haas Grotesk W05"/>
              </a:rPr>
              <a:t>Emeralds</a:t>
            </a:r>
            <a:endParaRPr lang="en-US" dirty="0"/>
          </a:p>
        </p:txBody>
      </p:sp>
    </p:spTree>
    <p:extLst>
      <p:ext uri="{BB962C8B-B14F-4D97-AF65-F5344CB8AC3E}">
        <p14:creationId xmlns:p14="http://schemas.microsoft.com/office/powerpoint/2010/main" val="2904983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97417" y="0"/>
            <a:ext cx="2055400"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64260" y="0"/>
            <a:ext cx="2060852"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Grafik 4">
            <a:extLst>
              <a:ext uri="{FF2B5EF4-FFF2-40B4-BE49-F238E27FC236}">
                <a16:creationId xmlns:a16="http://schemas.microsoft.com/office/drawing/2014/main" id="{6B9340BE-7900-19A3-C7DA-693B898670E1}"/>
              </a:ext>
            </a:extLst>
          </p:cNvPr>
          <p:cNvPicPr>
            <a:picLocks noChangeAspect="1"/>
          </p:cNvPicPr>
          <p:nvPr/>
        </p:nvPicPr>
        <p:blipFill rotWithShape="1">
          <a:blip r:embed="rId2">
            <a:extLst>
              <a:ext uri="{28A0092B-C50C-407E-A947-70E740481C1C}">
                <a14:useLocalDpi xmlns:a14="http://schemas.microsoft.com/office/drawing/2010/main" val="0"/>
              </a:ext>
            </a:extLst>
          </a:blip>
          <a:srcRect t="35373" r="-1" b="5574"/>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16" name="Freeform: Shape 15">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4738" y="0"/>
            <a:ext cx="1587415" cy="3405188"/>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Grafik 2">
            <a:extLst>
              <a:ext uri="{FF2B5EF4-FFF2-40B4-BE49-F238E27FC236}">
                <a16:creationId xmlns:a16="http://schemas.microsoft.com/office/drawing/2014/main" id="{3C43F0CC-8BC1-FE2D-23C0-AD79F5024177}"/>
              </a:ext>
            </a:extLst>
          </p:cNvPr>
          <p:cNvPicPr>
            <a:picLocks noChangeAspect="1"/>
          </p:cNvPicPr>
          <p:nvPr/>
        </p:nvPicPr>
        <p:blipFill rotWithShape="1">
          <a:blip r:embed="rId3">
            <a:extLst>
              <a:ext uri="{28A0092B-C50C-407E-A947-70E740481C1C}">
                <a14:useLocalDpi xmlns:a14="http://schemas.microsoft.com/office/drawing/2010/main" val="0"/>
              </a:ext>
            </a:extLst>
          </a:blip>
          <a:srcRect t="40978" r="3" b="3"/>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18" name="Freeform: Shape 17">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1799" y="3452813"/>
            <a:ext cx="2227054" cy="3405187"/>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feld 5">
            <a:extLst>
              <a:ext uri="{FF2B5EF4-FFF2-40B4-BE49-F238E27FC236}">
                <a16:creationId xmlns:a16="http://schemas.microsoft.com/office/drawing/2014/main" id="{016B0C52-4FCA-0CE5-FF5A-40FEC24B3BC7}"/>
              </a:ext>
            </a:extLst>
          </p:cNvPr>
          <p:cNvSpPr txBox="1"/>
          <p:nvPr/>
        </p:nvSpPr>
        <p:spPr>
          <a:xfrm>
            <a:off x="481596" y="1426020"/>
            <a:ext cx="4953698" cy="646331"/>
          </a:xfrm>
          <a:prstGeom prst="rect">
            <a:avLst/>
          </a:prstGeom>
          <a:noFill/>
        </p:spPr>
        <p:txBody>
          <a:bodyPr wrap="square">
            <a:spAutoFit/>
          </a:bodyPr>
          <a:lstStyle/>
          <a:p>
            <a:r>
              <a:rPr lang="en-US" b="0" i="0" dirty="0">
                <a:solidFill>
                  <a:srgbClr val="000000"/>
                </a:solidFill>
                <a:effectLst/>
                <a:latin typeface="Neue Haas Grotesk W05"/>
              </a:rPr>
              <a:t>JEWELS</a:t>
            </a:r>
          </a:p>
          <a:p>
            <a:r>
              <a:rPr lang="en-US" altLang="zh-CN" sz="1800" b="0" i="0" dirty="0">
                <a:effectLst/>
                <a:latin typeface="Neue Haas Grotesk W05"/>
              </a:rPr>
              <a:t>Rubies</a:t>
            </a:r>
            <a:endParaRPr lang="en-US" dirty="0"/>
          </a:p>
        </p:txBody>
      </p:sp>
    </p:spTree>
    <p:extLst>
      <p:ext uri="{BB962C8B-B14F-4D97-AF65-F5344CB8AC3E}">
        <p14:creationId xmlns:p14="http://schemas.microsoft.com/office/powerpoint/2010/main" val="283722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änzer, Sport enthält.&#10;&#10;Automatisch generierte Beschreibung">
            <a:extLst>
              <a:ext uri="{FF2B5EF4-FFF2-40B4-BE49-F238E27FC236}">
                <a16:creationId xmlns:a16="http://schemas.microsoft.com/office/drawing/2014/main" id="{A5C801E3-E9BF-7F3D-B94E-ACBA6EAB86CD}"/>
              </a:ext>
            </a:extLst>
          </p:cNvPr>
          <p:cNvPicPr>
            <a:picLocks noChangeAspect="1"/>
          </p:cNvPicPr>
          <p:nvPr/>
        </p:nvPicPr>
        <p:blipFill rotWithShape="1">
          <a:blip r:embed="rId2">
            <a:extLst>
              <a:ext uri="{28A0092B-C50C-407E-A947-70E740481C1C}">
                <a14:useLocalDpi xmlns:a14="http://schemas.microsoft.com/office/drawing/2010/main" val="0"/>
              </a:ext>
            </a:extLst>
          </a:blip>
          <a:srcRect l="1201" r="7903" b="2"/>
          <a:stretch/>
        </p:blipFill>
        <p:spPr>
          <a:xfrm>
            <a:off x="5595724" y="10"/>
            <a:ext cx="3787459" cy="3104198"/>
          </a:xfrm>
          <a:prstGeom prst="rect">
            <a:avLst/>
          </a:prstGeom>
        </p:spPr>
      </p:pic>
      <p:pic>
        <p:nvPicPr>
          <p:cNvPr id="5" name="Grafik 4" descr="Ein Bild, das Gruppe, darstellend enthält.&#10;&#10;Automatisch generierte Beschreibung">
            <a:extLst>
              <a:ext uri="{FF2B5EF4-FFF2-40B4-BE49-F238E27FC236}">
                <a16:creationId xmlns:a16="http://schemas.microsoft.com/office/drawing/2014/main" id="{A7155FE3-F97D-CAFC-65D1-40B9920C9123}"/>
              </a:ext>
            </a:extLst>
          </p:cNvPr>
          <p:cNvPicPr>
            <a:picLocks noChangeAspect="1"/>
          </p:cNvPicPr>
          <p:nvPr/>
        </p:nvPicPr>
        <p:blipFill rotWithShape="1">
          <a:blip r:embed="rId3">
            <a:extLst>
              <a:ext uri="{28A0092B-C50C-407E-A947-70E740481C1C}">
                <a14:useLocalDpi xmlns:a14="http://schemas.microsoft.com/office/drawing/2010/main" val="0"/>
              </a:ext>
            </a:extLst>
          </a:blip>
          <a:srcRect t="3159" r="-1" b="-1"/>
          <a:stretch/>
        </p:blipFill>
        <p:spPr>
          <a:xfrm>
            <a:off x="4403152" y="3265080"/>
            <a:ext cx="4980031" cy="3592925"/>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0E75E3FB-5F32-7FFB-F508-6CD1086C8C20}"/>
              </a:ext>
            </a:extLst>
          </p:cNvPr>
          <p:cNvPicPr>
            <a:picLocks noChangeAspect="1"/>
          </p:cNvPicPr>
          <p:nvPr/>
        </p:nvPicPr>
        <p:blipFill rotWithShape="1">
          <a:blip r:embed="rId4">
            <a:extLst>
              <a:ext uri="{28A0092B-C50C-407E-A947-70E740481C1C}">
                <a14:useLocalDpi xmlns:a14="http://schemas.microsoft.com/office/drawing/2010/main" val="0"/>
              </a:ext>
            </a:extLst>
          </a:blip>
          <a:srcRect l="27306" r="17536" b="-1"/>
          <a:stretch/>
        </p:blipFill>
        <p:spPr>
          <a:xfrm>
            <a:off x="522816" y="-5"/>
            <a:ext cx="4942203" cy="3920044"/>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12" name="Rectangle 11">
            <a:extLst>
              <a:ext uri="{FF2B5EF4-FFF2-40B4-BE49-F238E27FC236}">
                <a16:creationId xmlns:a16="http://schemas.microsoft.com/office/drawing/2014/main" id="{749FA6A2-2239-4EF2-9EB3-B1DC295FE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17" y="4080063"/>
            <a:ext cx="3749631" cy="215614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6290B9BE-EA34-82E9-B515-6CC4CE424999}"/>
              </a:ext>
            </a:extLst>
          </p:cNvPr>
          <p:cNvSpPr txBox="1"/>
          <p:nvPr/>
        </p:nvSpPr>
        <p:spPr>
          <a:xfrm>
            <a:off x="522816" y="4834969"/>
            <a:ext cx="4953698" cy="646331"/>
          </a:xfrm>
          <a:prstGeom prst="rect">
            <a:avLst/>
          </a:prstGeom>
          <a:noFill/>
        </p:spPr>
        <p:txBody>
          <a:bodyPr wrap="square">
            <a:spAutoFit/>
          </a:bodyPr>
          <a:lstStyle/>
          <a:p>
            <a:r>
              <a:rPr lang="en-US" b="0" i="0" dirty="0">
                <a:solidFill>
                  <a:srgbClr val="000000"/>
                </a:solidFill>
                <a:effectLst/>
                <a:latin typeface="Neue Haas Grotesk W05"/>
              </a:rPr>
              <a:t>JEWELS</a:t>
            </a:r>
          </a:p>
          <a:p>
            <a:r>
              <a:rPr lang="en-GB" altLang="zh-CN" sz="1800" dirty="0">
                <a:latin typeface="Neue Haas Grotesk W05"/>
              </a:rPr>
              <a:t>Diamonds</a:t>
            </a:r>
            <a:endParaRPr lang="en-US" dirty="0"/>
          </a:p>
        </p:txBody>
      </p:sp>
    </p:spTree>
    <p:extLst>
      <p:ext uri="{BB962C8B-B14F-4D97-AF65-F5344CB8AC3E}">
        <p14:creationId xmlns:p14="http://schemas.microsoft.com/office/powerpoint/2010/main" val="3443084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809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57" name="Rectangle 1056">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8E97038E-7113-29CB-347B-B0CD2F25C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517" y="669494"/>
            <a:ext cx="2170356" cy="21703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KD - Bay. Staatsballett - Tanz Europa - Grevesmuehl">
            <a:extLst>
              <a:ext uri="{FF2B5EF4-FFF2-40B4-BE49-F238E27FC236}">
                <a16:creationId xmlns:a16="http://schemas.microsoft.com/office/drawing/2014/main" id="{CE18ED4A-1A2D-8277-68C8-A9E7BAC9EB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2641" y="1032537"/>
            <a:ext cx="2170356" cy="1444273"/>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3A1C75CB-AF59-2FD4-928B-AF32C794F47D}"/>
              </a:ext>
            </a:extLst>
          </p:cNvPr>
          <p:cNvPicPr>
            <a:picLocks noChangeAspect="1"/>
          </p:cNvPicPr>
          <p:nvPr/>
        </p:nvPicPr>
        <p:blipFill>
          <a:blip r:embed="rId4"/>
          <a:stretch>
            <a:fillRect/>
          </a:stretch>
        </p:blipFill>
        <p:spPr>
          <a:xfrm>
            <a:off x="429517" y="3729164"/>
            <a:ext cx="4523479" cy="1843317"/>
          </a:xfrm>
          <a:prstGeom prst="rect">
            <a:avLst/>
          </a:prstGeom>
        </p:spPr>
      </p:pic>
      <p:cxnSp>
        <p:nvCxnSpPr>
          <p:cNvPr id="1059" name="Straight Connector 1058">
            <a:extLst>
              <a:ext uri="{FF2B5EF4-FFF2-40B4-BE49-F238E27FC236}">
                <a16:creationId xmlns:a16="http://schemas.microsoft.com/office/drawing/2014/main" id="{1A9CF0DD-5937-4172-BD2C-9579BD31D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43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71B953B2-2917-CEBA-0384-8D81EEBA0A18}"/>
              </a:ext>
            </a:extLst>
          </p:cNvPr>
          <p:cNvSpPr txBox="1"/>
          <p:nvPr/>
        </p:nvSpPr>
        <p:spPr>
          <a:xfrm>
            <a:off x="5411045" y="40172"/>
            <a:ext cx="4424347" cy="3429000"/>
          </a:xfrm>
          <a:prstGeom prst="rect">
            <a:avLst/>
          </a:prstGeom>
        </p:spPr>
        <p:txBody>
          <a:bodyPr vert="horz" lIns="91440" tIns="45720" rIns="91440" bIns="45720" rtlCol="0">
            <a:noAutofit/>
          </a:bodyPr>
          <a:lstStyle/>
          <a:p>
            <a:pPr algn="l"/>
            <a:r>
              <a:rPr lang="de-DE" sz="900" b="0" i="0" dirty="0">
                <a:effectLst/>
                <a:latin typeface="Neue Haas Grotesk W05"/>
              </a:rPr>
              <a:t>Alexei </a:t>
            </a:r>
            <a:r>
              <a:rPr lang="de-DE" sz="900" b="0" i="0" dirty="0" err="1">
                <a:effectLst/>
                <a:latin typeface="Neue Haas Grotesk W05"/>
              </a:rPr>
              <a:t>Ratmansky</a:t>
            </a:r>
            <a:r>
              <a:rPr lang="de-DE" sz="900" b="0" i="0" dirty="0">
                <a:effectLst/>
                <a:latin typeface="Neue Haas Grotesk W05"/>
              </a:rPr>
              <a:t> wählte für sein abstraktes Ballett Ouvertüren von Pjotr I. Tschaikowski aus, die dieser in verschiedenen Lebensphasen zur Aufführung im Konzert komponiert hatte. Inhaltlich gehen alle musikalischen Werke auf Dramen von William Shakespeare zurück: </a:t>
            </a:r>
            <a:r>
              <a:rPr lang="de-DE" sz="900" b="0" i="1" dirty="0">
                <a:effectLst/>
                <a:latin typeface="Neue Haas Grotesk W05"/>
              </a:rPr>
              <a:t>Hamlet, Der Sturm</a:t>
            </a:r>
            <a:r>
              <a:rPr lang="de-DE" sz="900" b="0" i="0" dirty="0">
                <a:effectLst/>
                <a:latin typeface="Neue Haas Grotesk W05"/>
              </a:rPr>
              <a:t> und </a:t>
            </a:r>
            <a:r>
              <a:rPr lang="de-DE" sz="900" b="0" i="1" dirty="0">
                <a:effectLst/>
                <a:latin typeface="Neue Haas Grotesk W05"/>
              </a:rPr>
              <a:t>Romeo und Julia</a:t>
            </a:r>
            <a:r>
              <a:rPr lang="de-DE" sz="900" b="0" i="0" dirty="0">
                <a:effectLst/>
                <a:latin typeface="Neue Haas Grotesk W05"/>
              </a:rPr>
              <a:t>. Obwohl Alexey </a:t>
            </a:r>
            <a:r>
              <a:rPr lang="de-DE" sz="900" b="0" i="0" dirty="0" err="1">
                <a:effectLst/>
                <a:latin typeface="Neue Haas Grotesk W05"/>
              </a:rPr>
              <a:t>Ratmansky</a:t>
            </a:r>
            <a:r>
              <a:rPr lang="de-DE" sz="900" b="0" i="0" dirty="0">
                <a:effectLst/>
                <a:latin typeface="Neue Haas Grotesk W05"/>
              </a:rPr>
              <a:t> kein Handlungsballett kreiert hat, tauchen die erzählerischen Motive aus den drei Werken Shakespeare immer wieder an der Oberfläche der choreographischen Struktur auf. Auf diese Weise bildet Shakespeares ‚Stimme‘ sowohl die Basis für das tänzerische Geschehen auf der Bühne als auch für die aus dem Orchestergraben erklingende Partitur. Traditionellerweise stehen die Ouvertüren am Anfang einer Oper oder eines Balletts und leiten zu einer Handlung über. In Alexey </a:t>
            </a:r>
            <a:r>
              <a:rPr lang="de-DE" sz="900" b="0" i="0" dirty="0" err="1">
                <a:effectLst/>
                <a:latin typeface="Neue Haas Grotesk W05"/>
              </a:rPr>
              <a:t>Ratmanskys</a:t>
            </a:r>
            <a:r>
              <a:rPr lang="de-DE" sz="900" b="0" i="0" dirty="0">
                <a:effectLst/>
                <a:latin typeface="Neue Haas Grotesk W05"/>
              </a:rPr>
              <a:t> </a:t>
            </a:r>
            <a:r>
              <a:rPr lang="de-DE" sz="900" b="0" i="1" dirty="0">
                <a:effectLst/>
                <a:latin typeface="Neue Haas Grotesk W05"/>
              </a:rPr>
              <a:t>Tschaikowski-Ouvertüren</a:t>
            </a:r>
            <a:r>
              <a:rPr lang="de-DE" sz="900" b="0" i="0" dirty="0">
                <a:effectLst/>
                <a:latin typeface="Neue Haas Grotesk W05"/>
              </a:rPr>
              <a:t> jedoch folgt Ouvertüre auf Ouvertüre, wodurch auf jedes Setzen eines Anfangs ein neuer Anfang folgt. Darin verwoben ist ein Grundversprechen des Theaters, mit jedem Öffnen des Vorhangs eine neue Welt erscheinen zu lassen. Mit den Mitteln des klassischen und neoklassischen Balletts verweist Alexei </a:t>
            </a:r>
            <a:r>
              <a:rPr lang="de-DE" sz="900" b="0" i="0" dirty="0" err="1">
                <a:effectLst/>
                <a:latin typeface="Neue Haas Grotesk W05"/>
              </a:rPr>
              <a:t>Ratmansky</a:t>
            </a:r>
            <a:r>
              <a:rPr lang="de-DE" sz="900" b="0" i="0" dirty="0">
                <a:effectLst/>
                <a:latin typeface="Neue Haas Grotesk W05"/>
              </a:rPr>
              <a:t> in seiner Choreographie kontinuierlich auf die Geschichte der Tanzkunst. So musste das Ballett in verschiedenen Epochen wiederholt buchstäblich um sein Überleben kämpfen. Dabei schwang stets die Hoffnung mit, dass die faktische Wirklichkeit in etwas Tänzerisches aufzulösen wäre. Die „Fantasie-Ouvertüren“, wie die von Tschaikowski gewählte Gattungsbezeichnung der im Ballettabend zu hörenden Orchesterwerke lautet, werden durch ihren schillernden Charakter zu idealen Vorlagen für ein Ballett, das sich gleichfalls als ein Fantasieren versteht: ein Fantasieren darüber, welche Rolle das klassische Ballett in der Gegenwart einnimmt, worin die Erinnerungen bestehen, die es mit sich trägt, und wie es seine Zukunft gestalten möchte.</a:t>
            </a:r>
          </a:p>
          <a:p>
            <a:pPr algn="l"/>
            <a:r>
              <a:rPr lang="de-DE" sz="900" b="0" i="0" dirty="0">
                <a:effectLst/>
                <a:latin typeface="Neue Haas Grotesk W05"/>
              </a:rPr>
              <a:t>Das Bühnenbild von Jean-Marc </a:t>
            </a:r>
            <a:r>
              <a:rPr lang="de-DE" sz="900" b="0" i="0" dirty="0" err="1">
                <a:effectLst/>
                <a:latin typeface="Neue Haas Grotesk W05"/>
              </a:rPr>
              <a:t>Puissant</a:t>
            </a:r>
            <a:r>
              <a:rPr lang="de-DE" sz="900" b="0" i="0" dirty="0">
                <a:effectLst/>
                <a:latin typeface="Neue Haas Grotesk W05"/>
              </a:rPr>
              <a:t> arbeitet mit verschiedenen Schleiern und raumgliedernden Elementen. Diese übersetzen die fortschreitende Enthüllung und den Aufbau von Erwartungen, die der Ouvertüre mit ihrem Ankündigungscharakter innewohnen, in visuelle Bilder. Der Bühnenraum ist mit transparenten Schleiern, beweglichen Flächen sowie skulpturalen Formen gestaltet. </a:t>
            </a:r>
            <a:r>
              <a:rPr lang="de-DE" sz="900" b="0" i="0" dirty="0" err="1">
                <a:effectLst/>
                <a:latin typeface="Neue Haas Grotesk W05"/>
              </a:rPr>
              <a:t>Ratmansky</a:t>
            </a:r>
            <a:r>
              <a:rPr lang="de-DE" sz="900" b="0" i="0" dirty="0">
                <a:effectLst/>
                <a:latin typeface="Neue Haas Grotesk W05"/>
              </a:rPr>
              <a:t> geht es nicht in erster Linie darum, eine konkrete Geschichte zu erzählen. Im Vordergrund steht die Freude an einem Ereignis, das von den vielfältigen emotionalen Stimmungen der Musik und den technischen Fertigkeiten der </a:t>
            </a:r>
            <a:r>
              <a:rPr lang="de-DE" sz="900" b="0" i="0" dirty="0" err="1">
                <a:effectLst/>
                <a:latin typeface="Neue Haas Grotesk W05"/>
              </a:rPr>
              <a:t>Tänzer:innen</a:t>
            </a:r>
            <a:r>
              <a:rPr lang="de-DE" sz="900" b="0" i="0" dirty="0">
                <a:effectLst/>
                <a:latin typeface="Neue Haas Grotesk W05"/>
              </a:rPr>
              <a:t> lebt. </a:t>
            </a:r>
          </a:p>
          <a:p>
            <a:pPr algn="l"/>
            <a:endParaRPr lang="en-GB" altLang="zh-CN" sz="900" b="0" i="0" dirty="0">
              <a:effectLst/>
              <a:latin typeface="Neue Haas Grotesk W05"/>
            </a:endParaRPr>
          </a:p>
          <a:p>
            <a:pPr algn="l"/>
            <a:r>
              <a:rPr lang="zh-CN" altLang="en-US" sz="900" b="0" i="0" dirty="0">
                <a:effectLst/>
                <a:latin typeface="Neue Haas Grotesk W05"/>
              </a:rPr>
              <a:t>对于他的抽象芭蕾舞，阿列克谢</a:t>
            </a:r>
            <a:r>
              <a:rPr lang="en-US" altLang="zh-CN" sz="900" b="0" i="0" dirty="0">
                <a:effectLst/>
                <a:latin typeface="Neue Haas Grotesk W05"/>
              </a:rPr>
              <a:t>·</a:t>
            </a:r>
            <a:r>
              <a:rPr lang="zh-CN" altLang="en-US" sz="900" b="0" i="0" dirty="0">
                <a:effectLst/>
                <a:latin typeface="Neue Haas Grotesk W05"/>
              </a:rPr>
              <a:t>拉特曼斯基选择了 </a:t>
            </a:r>
            <a:r>
              <a:rPr lang="en-US" altLang="zh-CN" sz="900" b="0" i="0" dirty="0" err="1">
                <a:effectLst/>
                <a:latin typeface="Neue Haas Grotesk W05"/>
              </a:rPr>
              <a:t>Pjotr</a:t>
            </a:r>
            <a:r>
              <a:rPr lang="en-US" altLang="zh-CN" sz="900" b="0" i="0" dirty="0">
                <a:effectLst/>
                <a:latin typeface="Neue Haas Grotesk W05"/>
              </a:rPr>
              <a:t>​​ I. Tchaikovsky </a:t>
            </a:r>
            <a:r>
              <a:rPr lang="zh-CN" altLang="en-US" sz="900" b="0" i="0" dirty="0">
                <a:effectLst/>
                <a:latin typeface="Neue Haas Grotesk W05"/>
              </a:rPr>
              <a:t>的序曲，这些序曲是他在他生命的不同阶段创作的，用于音乐会表演。在内容方面，所有音乐作品都可以追溯到莎士比亚的戏剧：</a:t>
            </a:r>
            <a:r>
              <a:rPr lang="en-US" altLang="zh-CN" sz="900" b="0" i="1" dirty="0">
                <a:effectLst/>
                <a:latin typeface="Neue Haas Grotesk W05"/>
              </a:rPr>
              <a:t>《</a:t>
            </a:r>
            <a:r>
              <a:rPr lang="zh-CN" altLang="en-US" sz="900" b="0" i="1" dirty="0">
                <a:effectLst/>
                <a:latin typeface="Neue Haas Grotesk W05"/>
              </a:rPr>
              <a:t>哈姆雷特</a:t>
            </a:r>
            <a:r>
              <a:rPr lang="en-US" altLang="zh-CN" sz="900" b="0" i="1" dirty="0">
                <a:effectLst/>
                <a:latin typeface="Neue Haas Grotesk W05"/>
              </a:rPr>
              <a:t>》</a:t>
            </a:r>
            <a:r>
              <a:rPr lang="zh-CN" altLang="en-US" sz="900" b="0" i="1" dirty="0">
                <a:effectLst/>
                <a:latin typeface="Neue Haas Grotesk W05"/>
              </a:rPr>
              <a:t>、</a:t>
            </a:r>
            <a:r>
              <a:rPr lang="en-US" altLang="zh-CN" sz="900" b="0" i="1" dirty="0">
                <a:effectLst/>
                <a:latin typeface="Neue Haas Grotesk W05"/>
              </a:rPr>
              <a:t>《</a:t>
            </a:r>
            <a:r>
              <a:rPr lang="zh-CN" altLang="en-US" sz="900" b="0" i="1" dirty="0">
                <a:effectLst/>
                <a:latin typeface="Neue Haas Grotesk W05"/>
              </a:rPr>
              <a:t>暴风雨</a:t>
            </a:r>
            <a:r>
              <a:rPr lang="en-US" altLang="zh-CN" sz="900" b="0" i="1" dirty="0">
                <a:effectLst/>
                <a:latin typeface="Neue Haas Grotesk W05"/>
              </a:rPr>
              <a:t>》</a:t>
            </a:r>
            <a:r>
              <a:rPr lang="zh-CN" altLang="en-US" sz="900" b="0" i="0" dirty="0">
                <a:effectLst/>
                <a:latin typeface="Neue Haas Grotesk W05"/>
              </a:rPr>
              <a:t>和</a:t>
            </a:r>
            <a:r>
              <a:rPr lang="en-US" altLang="zh-CN" sz="900" b="0" i="0" dirty="0">
                <a:effectLst/>
                <a:latin typeface="Neue Haas Grotesk W05"/>
              </a:rPr>
              <a:t>《</a:t>
            </a:r>
            <a:r>
              <a:rPr lang="zh-CN" altLang="en-US" sz="900" b="0" i="1" dirty="0">
                <a:effectLst/>
                <a:latin typeface="Neue Haas Grotesk W05"/>
              </a:rPr>
              <a:t>罗密欧与朱丽叶</a:t>
            </a:r>
            <a:r>
              <a:rPr lang="en-US" altLang="zh-CN" sz="900" b="0" i="1" dirty="0">
                <a:effectLst/>
                <a:latin typeface="Neue Haas Grotesk W05"/>
              </a:rPr>
              <a:t>》</a:t>
            </a:r>
            <a:r>
              <a:rPr lang="en-US" altLang="zh-CN" sz="900" b="0" i="0" dirty="0">
                <a:effectLst/>
                <a:latin typeface="Neue Haas Grotesk W05"/>
              </a:rPr>
              <a:t>. </a:t>
            </a:r>
            <a:r>
              <a:rPr lang="zh-CN" altLang="en-US" sz="900" b="0" i="0" dirty="0">
                <a:effectLst/>
                <a:latin typeface="Neue Haas Grotesk W05"/>
              </a:rPr>
              <a:t>阿列克谢</a:t>
            </a:r>
            <a:r>
              <a:rPr lang="en-US" altLang="zh-CN" sz="900" b="0" i="0" dirty="0">
                <a:effectLst/>
                <a:latin typeface="Neue Haas Grotesk W05"/>
              </a:rPr>
              <a:t>·</a:t>
            </a:r>
            <a:r>
              <a:rPr lang="zh-CN" altLang="en-US" sz="900" b="0" i="0" dirty="0">
                <a:effectLst/>
                <a:latin typeface="Neue Haas Grotesk W05"/>
              </a:rPr>
              <a:t>拉特曼斯基虽然没有创作叙事芭蕾舞剧，但莎士比亚三部作品中的叙事母题在编舞结构的表面不断重现。通过这种方式，莎士比亚的“声音”既构成了舞台上舞蹈的基础，也构成了从乐池中传出乐谱的基础。传统上，序曲出现在歌剧或芭蕾舞剧的开头并引出情节。在阿列克谢拉特曼斯基</a:t>
            </a:r>
            <a:r>
              <a:rPr lang="zh-CN" altLang="en-US" sz="900" b="0" i="1" dirty="0">
                <a:effectLst/>
                <a:latin typeface="Neue Haas Grotesk W05"/>
              </a:rPr>
              <a:t>的柴可夫斯基序曲中</a:t>
            </a:r>
            <a:r>
              <a:rPr lang="zh-CN" altLang="en-US" sz="900" b="0" i="0" dirty="0">
                <a:effectLst/>
                <a:latin typeface="Neue Haas Grotesk W05"/>
              </a:rPr>
              <a:t>然而，序曲接着序曲，所以每一个开始之后都有一个新的开始。融入其中的是剧院的基本承诺，即每次开幕都会出现一个新世界。</a:t>
            </a:r>
            <a:r>
              <a:rPr lang="en-US" altLang="zh-CN" sz="900" b="0" i="0" dirty="0">
                <a:effectLst/>
                <a:latin typeface="Neue Haas Grotesk W05"/>
              </a:rPr>
              <a:t>Alexei Ratmansky </a:t>
            </a:r>
            <a:r>
              <a:rPr lang="zh-CN" altLang="en-US" sz="900" b="0" i="0" dirty="0">
                <a:effectLst/>
                <a:latin typeface="Neue Haas Grotesk W05"/>
              </a:rPr>
              <a:t>运用古典和新古典芭蕾舞的手法，在编舞中不断参考舞蹈艺术的历史。因此，在不同的时代，芭蕾不得不反复为生存而战。总是希望事实的现实可以溶解成类似舞蹈的东西。“幻想序曲”，正如柴可夫斯基所说的在芭蕾之夜听到的管弦乐作品的通用术语，是芭蕾舞的理想模板，由于其令人眼花缭乱的特性，芭蕾舞也将自己视为幻想：</a:t>
            </a:r>
          </a:p>
          <a:p>
            <a:pPr algn="l"/>
            <a:r>
              <a:rPr lang="en-US" altLang="zh-CN" sz="900" b="0" i="0" dirty="0">
                <a:effectLst/>
                <a:latin typeface="Neue Haas Grotesk W05"/>
              </a:rPr>
              <a:t>Jean-Marc Puissant </a:t>
            </a:r>
            <a:r>
              <a:rPr lang="zh-CN" altLang="en-US" sz="900" b="0" i="0" dirty="0">
                <a:effectLst/>
                <a:latin typeface="Neue Haas Grotesk W05"/>
              </a:rPr>
              <a:t>的舞台设计采用各种面纱和空间分隔元素。这些将序曲中固有的期望的渐进揭示和建立转化为视觉图像及其宣告特征。舞台空间设计有透明的面纱、移动的表面和雕塑形式。拉特曼斯基并不主要关心讲述一个具体的故事。重点在于活动的乐趣，这种活动取决于音乐的不同情绪和舞者的技术技能。 </a:t>
            </a:r>
          </a:p>
          <a:p>
            <a:pPr indent="-228600" defTabSz="914400">
              <a:lnSpc>
                <a:spcPct val="90000"/>
              </a:lnSpc>
              <a:spcAft>
                <a:spcPts val="600"/>
              </a:spcAft>
              <a:buFont typeface="Arial" panose="020B0604020202020204" pitchFamily="34" charset="0"/>
              <a:buChar char="•"/>
            </a:pPr>
            <a:endParaRPr lang="zh-CN" altLang="en-US" sz="900" b="0" i="0" dirty="0">
              <a:effectLst/>
            </a:endParaRPr>
          </a:p>
        </p:txBody>
      </p:sp>
    </p:spTree>
    <p:extLst>
      <p:ext uri="{BB962C8B-B14F-4D97-AF65-F5344CB8AC3E}">
        <p14:creationId xmlns:p14="http://schemas.microsoft.com/office/powerpoint/2010/main" val="158483241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654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DF345D95-D5B5-75DF-8F4C-8F0F5BAD4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22" y="5378861"/>
            <a:ext cx="5730950" cy="13877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1AC0829D-9A3B-58CE-D870-7D29A2382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959" y="4827181"/>
            <a:ext cx="2030819" cy="2030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137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draußen, Tänzer, Gruppe enthält.&#10;&#10;Automatisch generierte Beschreibung">
            <a:extLst>
              <a:ext uri="{FF2B5EF4-FFF2-40B4-BE49-F238E27FC236}">
                <a16:creationId xmlns:a16="http://schemas.microsoft.com/office/drawing/2014/main" id="{778B1B3E-DC14-200D-1136-CB162C31DDA4}"/>
              </a:ext>
            </a:extLst>
          </p:cNvPr>
          <p:cNvPicPr>
            <a:picLocks noChangeAspect="1"/>
          </p:cNvPicPr>
          <p:nvPr/>
        </p:nvPicPr>
        <p:blipFill rotWithShape="1">
          <a:blip r:embed="rId2">
            <a:extLst>
              <a:ext uri="{28A0092B-C50C-407E-A947-70E740481C1C}">
                <a14:useLocalDpi xmlns:a14="http://schemas.microsoft.com/office/drawing/2010/main" val="0"/>
              </a:ext>
            </a:extLst>
          </a:blip>
          <a:srcRect t="3331" r="3" b="3791"/>
          <a:stretch/>
        </p:blipFill>
        <p:spPr>
          <a:xfrm>
            <a:off x="20" y="10"/>
            <a:ext cx="4955457" cy="3428990"/>
          </a:xfrm>
          <a:prstGeom prst="rect">
            <a:avLst/>
          </a:prstGeom>
        </p:spPr>
      </p:pic>
      <p:pic>
        <p:nvPicPr>
          <p:cNvPr id="7" name="Grafik 6" descr="Ein Bild, das Person, Tänzer, Sport, draußen enthält.&#10;&#10;Automatisch generierte Beschreibung">
            <a:extLst>
              <a:ext uri="{FF2B5EF4-FFF2-40B4-BE49-F238E27FC236}">
                <a16:creationId xmlns:a16="http://schemas.microsoft.com/office/drawing/2014/main" id="{50233701-950F-E8D4-6A01-0B0989A94B17}"/>
              </a:ext>
            </a:extLst>
          </p:cNvPr>
          <p:cNvPicPr>
            <a:picLocks noChangeAspect="1"/>
          </p:cNvPicPr>
          <p:nvPr/>
        </p:nvPicPr>
        <p:blipFill rotWithShape="1">
          <a:blip r:embed="rId3">
            <a:extLst>
              <a:ext uri="{28A0092B-C50C-407E-A947-70E740481C1C}">
                <a14:useLocalDpi xmlns:a14="http://schemas.microsoft.com/office/drawing/2010/main" val="0"/>
              </a:ext>
            </a:extLst>
          </a:blip>
          <a:srcRect t="7119" r="2" b="2"/>
          <a:stretch/>
        </p:blipFill>
        <p:spPr>
          <a:xfrm>
            <a:off x="4950523" y="10"/>
            <a:ext cx="4955477" cy="3428990"/>
          </a:xfrm>
          <a:prstGeom prst="rect">
            <a:avLst/>
          </a:prstGeom>
        </p:spPr>
      </p:pic>
      <p:pic>
        <p:nvPicPr>
          <p:cNvPr id="3" name="Grafik 2" descr="Ein Bild, das Person, Frau, Tänzer, Sport enthält.&#10;&#10;Automatisch generierte Beschreibung">
            <a:extLst>
              <a:ext uri="{FF2B5EF4-FFF2-40B4-BE49-F238E27FC236}">
                <a16:creationId xmlns:a16="http://schemas.microsoft.com/office/drawing/2014/main" id="{0DFB9D24-B0AD-2BC9-9A6A-AE91CEB5930F}"/>
              </a:ext>
            </a:extLst>
          </p:cNvPr>
          <p:cNvPicPr>
            <a:picLocks noChangeAspect="1"/>
          </p:cNvPicPr>
          <p:nvPr/>
        </p:nvPicPr>
        <p:blipFill rotWithShape="1">
          <a:blip r:embed="rId4">
            <a:extLst>
              <a:ext uri="{28A0092B-C50C-407E-A947-70E740481C1C}">
                <a14:useLocalDpi xmlns:a14="http://schemas.microsoft.com/office/drawing/2010/main" val="0"/>
              </a:ext>
            </a:extLst>
          </a:blip>
          <a:srcRect r="3" b="7122"/>
          <a:stretch/>
        </p:blipFill>
        <p:spPr>
          <a:xfrm>
            <a:off x="20" y="3429000"/>
            <a:ext cx="4955457" cy="3429000"/>
          </a:xfrm>
          <a:prstGeom prst="rect">
            <a:avLst/>
          </a:prstGeom>
        </p:spPr>
      </p:pic>
      <p:pic>
        <p:nvPicPr>
          <p:cNvPr id="9" name="Grafik 8" descr="Ein Bild, das Person, Sport, Tänzer, darstellend enthält.&#10;&#10;Automatisch generierte Beschreibung">
            <a:extLst>
              <a:ext uri="{FF2B5EF4-FFF2-40B4-BE49-F238E27FC236}">
                <a16:creationId xmlns:a16="http://schemas.microsoft.com/office/drawing/2014/main" id="{957EDF7D-8ADE-CC61-EB5B-5D554201E2E3}"/>
              </a:ext>
            </a:extLst>
          </p:cNvPr>
          <p:cNvPicPr>
            <a:picLocks noChangeAspect="1"/>
          </p:cNvPicPr>
          <p:nvPr/>
        </p:nvPicPr>
        <p:blipFill rotWithShape="1">
          <a:blip r:embed="rId5">
            <a:extLst>
              <a:ext uri="{28A0092B-C50C-407E-A947-70E740481C1C}">
                <a14:useLocalDpi xmlns:a14="http://schemas.microsoft.com/office/drawing/2010/main" val="0"/>
              </a:ext>
            </a:extLst>
          </a:blip>
          <a:srcRect t="7119" r="2" b="2"/>
          <a:stretch/>
        </p:blipFill>
        <p:spPr>
          <a:xfrm>
            <a:off x="4950523" y="3429000"/>
            <a:ext cx="4955477" cy="3429000"/>
          </a:xfrm>
          <a:prstGeom prst="rect">
            <a:avLst/>
          </a:prstGeom>
        </p:spPr>
      </p:pic>
    </p:spTree>
    <p:extLst>
      <p:ext uri="{BB962C8B-B14F-4D97-AF65-F5344CB8AC3E}">
        <p14:creationId xmlns:p14="http://schemas.microsoft.com/office/powerpoint/2010/main" val="264504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alt enthält.&#10;&#10;Automatisch generierte Beschreibung">
            <a:extLst>
              <a:ext uri="{FF2B5EF4-FFF2-40B4-BE49-F238E27FC236}">
                <a16:creationId xmlns:a16="http://schemas.microsoft.com/office/drawing/2014/main" id="{4E71EF9E-44D0-62BD-245E-8CBEB4B75C46}"/>
              </a:ext>
            </a:extLst>
          </p:cNvPr>
          <p:cNvPicPr>
            <a:picLocks noChangeAspect="1"/>
          </p:cNvPicPr>
          <p:nvPr/>
        </p:nvPicPr>
        <p:blipFill rotWithShape="1">
          <a:blip r:embed="rId2">
            <a:extLst>
              <a:ext uri="{28A0092B-C50C-407E-A947-70E740481C1C}">
                <a14:useLocalDpi xmlns:a14="http://schemas.microsoft.com/office/drawing/2010/main" val="0"/>
              </a:ext>
            </a:extLst>
          </a:blip>
          <a:srcRect t="450" r="3" b="6672"/>
          <a:stretch/>
        </p:blipFill>
        <p:spPr>
          <a:xfrm>
            <a:off x="20" y="10"/>
            <a:ext cx="4955457" cy="3428990"/>
          </a:xfrm>
          <a:prstGeom prst="rect">
            <a:avLst/>
          </a:prstGeom>
        </p:spPr>
      </p:pic>
      <p:pic>
        <p:nvPicPr>
          <p:cNvPr id="7" name="Grafik 6" descr="Ein Bild, das Person, Sport, Tänzer enthält.&#10;&#10;Automatisch generierte Beschreibung">
            <a:extLst>
              <a:ext uri="{FF2B5EF4-FFF2-40B4-BE49-F238E27FC236}">
                <a16:creationId xmlns:a16="http://schemas.microsoft.com/office/drawing/2014/main" id="{E643AFA7-0782-A440-604E-E23FCA81E2FC}"/>
              </a:ext>
            </a:extLst>
          </p:cNvPr>
          <p:cNvPicPr>
            <a:picLocks noChangeAspect="1"/>
          </p:cNvPicPr>
          <p:nvPr/>
        </p:nvPicPr>
        <p:blipFill rotWithShape="1">
          <a:blip r:embed="rId3">
            <a:extLst>
              <a:ext uri="{28A0092B-C50C-407E-A947-70E740481C1C}">
                <a14:useLocalDpi xmlns:a14="http://schemas.microsoft.com/office/drawing/2010/main" val="0"/>
              </a:ext>
            </a:extLst>
          </a:blip>
          <a:srcRect t="7119" r="2" b="2"/>
          <a:stretch/>
        </p:blipFill>
        <p:spPr>
          <a:xfrm>
            <a:off x="4950523" y="10"/>
            <a:ext cx="4955477" cy="3428990"/>
          </a:xfrm>
          <a:prstGeom prst="rect">
            <a:avLst/>
          </a:prstGeom>
        </p:spPr>
      </p:pic>
      <p:pic>
        <p:nvPicPr>
          <p:cNvPr id="5" name="Grafik 4" descr="Ein Bild, das Sport, Tänzer, Person, draußen enthält.&#10;&#10;Automatisch generierte Beschreibung">
            <a:extLst>
              <a:ext uri="{FF2B5EF4-FFF2-40B4-BE49-F238E27FC236}">
                <a16:creationId xmlns:a16="http://schemas.microsoft.com/office/drawing/2014/main" id="{9A3B3650-4688-EA64-E5F4-19AFBEE54169}"/>
              </a:ext>
            </a:extLst>
          </p:cNvPr>
          <p:cNvPicPr>
            <a:picLocks noChangeAspect="1"/>
          </p:cNvPicPr>
          <p:nvPr/>
        </p:nvPicPr>
        <p:blipFill rotWithShape="1">
          <a:blip r:embed="rId4">
            <a:extLst>
              <a:ext uri="{28A0092B-C50C-407E-A947-70E740481C1C}">
                <a14:useLocalDpi xmlns:a14="http://schemas.microsoft.com/office/drawing/2010/main" val="0"/>
              </a:ext>
            </a:extLst>
          </a:blip>
          <a:srcRect t="7119" r="3" b="3"/>
          <a:stretch/>
        </p:blipFill>
        <p:spPr>
          <a:xfrm>
            <a:off x="20" y="3429000"/>
            <a:ext cx="4955457" cy="3429000"/>
          </a:xfrm>
          <a:prstGeom prst="rect">
            <a:avLst/>
          </a:prstGeom>
        </p:spPr>
      </p:pic>
      <p:pic>
        <p:nvPicPr>
          <p:cNvPr id="9" name="Grafik 8" descr="Ein Bild, das Person, Tänzer, Sport enthält.&#10;&#10;Automatisch generierte Beschreibung">
            <a:extLst>
              <a:ext uri="{FF2B5EF4-FFF2-40B4-BE49-F238E27FC236}">
                <a16:creationId xmlns:a16="http://schemas.microsoft.com/office/drawing/2014/main" id="{FB685256-5E1D-ACD0-C17E-B721F97E0F38}"/>
              </a:ext>
            </a:extLst>
          </p:cNvPr>
          <p:cNvPicPr>
            <a:picLocks noChangeAspect="1"/>
          </p:cNvPicPr>
          <p:nvPr/>
        </p:nvPicPr>
        <p:blipFill rotWithShape="1">
          <a:blip r:embed="rId5">
            <a:extLst>
              <a:ext uri="{28A0092B-C50C-407E-A947-70E740481C1C}">
                <a14:useLocalDpi xmlns:a14="http://schemas.microsoft.com/office/drawing/2010/main" val="0"/>
              </a:ext>
            </a:extLst>
          </a:blip>
          <a:srcRect t="7119" r="2" b="2"/>
          <a:stretch/>
        </p:blipFill>
        <p:spPr>
          <a:xfrm>
            <a:off x="4950523" y="3429000"/>
            <a:ext cx="4955477" cy="3429000"/>
          </a:xfrm>
          <a:prstGeom prst="rect">
            <a:avLst/>
          </a:prstGeom>
        </p:spPr>
      </p:pic>
    </p:spTree>
    <p:extLst>
      <p:ext uri="{BB962C8B-B14F-4D97-AF65-F5344CB8AC3E}">
        <p14:creationId xmlns:p14="http://schemas.microsoft.com/office/powerpoint/2010/main" val="2608828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FBFE5CA7-0AFC-A42D-D0B3-0BD231924F95}"/>
              </a:ext>
            </a:extLst>
          </p:cNvPr>
          <p:cNvPicPr>
            <a:picLocks noChangeAspect="1"/>
          </p:cNvPicPr>
          <p:nvPr/>
        </p:nvPicPr>
        <p:blipFill rotWithShape="1">
          <a:blip r:embed="rId2">
            <a:extLst>
              <a:ext uri="{28A0092B-C50C-407E-A947-70E740481C1C}">
                <a14:useLocalDpi xmlns:a14="http://schemas.microsoft.com/office/drawing/2010/main" val="0"/>
              </a:ext>
            </a:extLst>
          </a:blip>
          <a:srcRect l="15305" r="19643" b="-2"/>
          <a:stretch/>
        </p:blipFill>
        <p:spPr>
          <a:xfrm>
            <a:off x="20" y="10"/>
            <a:ext cx="5988150" cy="6857990"/>
          </a:xfrm>
          <a:prstGeom prst="rect">
            <a:avLst/>
          </a:prstGeom>
        </p:spPr>
      </p:pic>
      <p:pic>
        <p:nvPicPr>
          <p:cNvPr id="5" name="Grafik 4" descr="Ein Bild, das Mann, Person, Luft, springen enthält.&#10;&#10;Automatisch generierte Beschreibung">
            <a:extLst>
              <a:ext uri="{FF2B5EF4-FFF2-40B4-BE49-F238E27FC236}">
                <a16:creationId xmlns:a16="http://schemas.microsoft.com/office/drawing/2014/main" id="{278A7E7A-6293-49E3-05B4-FF6D19B64A5C}"/>
              </a:ext>
            </a:extLst>
          </p:cNvPr>
          <p:cNvPicPr>
            <a:picLocks noChangeAspect="1"/>
          </p:cNvPicPr>
          <p:nvPr/>
        </p:nvPicPr>
        <p:blipFill rotWithShape="1">
          <a:blip r:embed="rId3">
            <a:extLst>
              <a:ext uri="{28A0092B-C50C-407E-A947-70E740481C1C}">
                <a14:useLocalDpi xmlns:a14="http://schemas.microsoft.com/office/drawing/2010/main" val="0"/>
              </a:ext>
            </a:extLst>
          </a:blip>
          <a:srcRect l="3671" r="12096" b="4"/>
          <a:stretch/>
        </p:blipFill>
        <p:spPr>
          <a:xfrm>
            <a:off x="6121908" y="1"/>
            <a:ext cx="3784092" cy="3346704"/>
          </a:xfrm>
          <a:prstGeom prst="rect">
            <a:avLst/>
          </a:prstGeom>
        </p:spPr>
      </p:pic>
      <p:pic>
        <p:nvPicPr>
          <p:cNvPr id="7" name="Grafik 6">
            <a:extLst>
              <a:ext uri="{FF2B5EF4-FFF2-40B4-BE49-F238E27FC236}">
                <a16:creationId xmlns:a16="http://schemas.microsoft.com/office/drawing/2014/main" id="{29D7BAC7-1F35-5156-FF23-3306438F312E}"/>
              </a:ext>
            </a:extLst>
          </p:cNvPr>
          <p:cNvPicPr>
            <a:picLocks noChangeAspect="1"/>
          </p:cNvPicPr>
          <p:nvPr/>
        </p:nvPicPr>
        <p:blipFill rotWithShape="1">
          <a:blip r:embed="rId4">
            <a:extLst>
              <a:ext uri="{28A0092B-C50C-407E-A947-70E740481C1C}">
                <a14:useLocalDpi xmlns:a14="http://schemas.microsoft.com/office/drawing/2010/main" val="0"/>
              </a:ext>
            </a:extLst>
          </a:blip>
          <a:srcRect l="15763" r="4" b="4"/>
          <a:stretch/>
        </p:blipFill>
        <p:spPr>
          <a:xfrm>
            <a:off x="6121906" y="3511296"/>
            <a:ext cx="3784094" cy="3346704"/>
          </a:xfrm>
          <a:prstGeom prst="rect">
            <a:avLst/>
          </a:prstGeom>
        </p:spPr>
      </p:pic>
    </p:spTree>
    <p:extLst>
      <p:ext uri="{BB962C8B-B14F-4D97-AF65-F5344CB8AC3E}">
        <p14:creationId xmlns:p14="http://schemas.microsoft.com/office/powerpoint/2010/main" val="134321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Baum, draußen, Person, Sport enthält.&#10;&#10;Automatisch generierte Beschreibung">
            <a:extLst>
              <a:ext uri="{FF2B5EF4-FFF2-40B4-BE49-F238E27FC236}">
                <a16:creationId xmlns:a16="http://schemas.microsoft.com/office/drawing/2014/main" id="{0BADFD5B-8AB7-7F10-08E7-C5FB764016C0}"/>
              </a:ext>
            </a:extLst>
          </p:cNvPr>
          <p:cNvPicPr>
            <a:picLocks noChangeAspect="1"/>
          </p:cNvPicPr>
          <p:nvPr/>
        </p:nvPicPr>
        <p:blipFill rotWithShape="1">
          <a:blip r:embed="rId2">
            <a:extLst>
              <a:ext uri="{28A0092B-C50C-407E-A947-70E740481C1C}">
                <a14:useLocalDpi xmlns:a14="http://schemas.microsoft.com/office/drawing/2010/main" val="0"/>
              </a:ext>
            </a:extLst>
          </a:blip>
          <a:srcRect t="4355" r="3" b="2766"/>
          <a:stretch/>
        </p:blipFill>
        <p:spPr>
          <a:xfrm>
            <a:off x="20" y="10"/>
            <a:ext cx="4955457" cy="3428990"/>
          </a:xfrm>
          <a:prstGeom prst="rect">
            <a:avLst/>
          </a:prstGeom>
        </p:spPr>
      </p:pic>
      <p:pic>
        <p:nvPicPr>
          <p:cNvPr id="7" name="Grafik 6">
            <a:extLst>
              <a:ext uri="{FF2B5EF4-FFF2-40B4-BE49-F238E27FC236}">
                <a16:creationId xmlns:a16="http://schemas.microsoft.com/office/drawing/2014/main" id="{3DE9D850-E7B7-5145-DB83-7BCE24CD74DF}"/>
              </a:ext>
            </a:extLst>
          </p:cNvPr>
          <p:cNvPicPr>
            <a:picLocks noChangeAspect="1"/>
          </p:cNvPicPr>
          <p:nvPr/>
        </p:nvPicPr>
        <p:blipFill rotWithShape="1">
          <a:blip r:embed="rId3">
            <a:extLst>
              <a:ext uri="{28A0092B-C50C-407E-A947-70E740481C1C}">
                <a14:useLocalDpi xmlns:a14="http://schemas.microsoft.com/office/drawing/2010/main" val="0"/>
              </a:ext>
            </a:extLst>
          </a:blip>
          <a:srcRect t="7119" r="2" b="2"/>
          <a:stretch/>
        </p:blipFill>
        <p:spPr>
          <a:xfrm>
            <a:off x="4950523" y="10"/>
            <a:ext cx="4955477" cy="3428990"/>
          </a:xfrm>
          <a:prstGeom prst="rect">
            <a:avLst/>
          </a:prstGeom>
        </p:spPr>
      </p:pic>
      <p:pic>
        <p:nvPicPr>
          <p:cNvPr id="9" name="Grafik 8" descr="Ein Bild, das Person, Tänzer enthält.&#10;&#10;Automatisch generierte Beschreibung">
            <a:extLst>
              <a:ext uri="{FF2B5EF4-FFF2-40B4-BE49-F238E27FC236}">
                <a16:creationId xmlns:a16="http://schemas.microsoft.com/office/drawing/2014/main" id="{EF993669-FE13-54AC-249A-9DDECFE3A739}"/>
              </a:ext>
            </a:extLst>
          </p:cNvPr>
          <p:cNvPicPr>
            <a:picLocks noChangeAspect="1"/>
          </p:cNvPicPr>
          <p:nvPr/>
        </p:nvPicPr>
        <p:blipFill rotWithShape="1">
          <a:blip r:embed="rId4">
            <a:extLst>
              <a:ext uri="{28A0092B-C50C-407E-A947-70E740481C1C}">
                <a14:useLocalDpi xmlns:a14="http://schemas.microsoft.com/office/drawing/2010/main" val="0"/>
              </a:ext>
            </a:extLst>
          </a:blip>
          <a:srcRect t="7119" r="3" b="3"/>
          <a:stretch/>
        </p:blipFill>
        <p:spPr>
          <a:xfrm>
            <a:off x="20" y="3429000"/>
            <a:ext cx="4955457" cy="3429000"/>
          </a:xfrm>
          <a:prstGeom prst="rect">
            <a:avLst/>
          </a:prstGeom>
        </p:spPr>
      </p:pic>
      <p:pic>
        <p:nvPicPr>
          <p:cNvPr id="3" name="Grafik 2" descr="Ein Bild, das Sport, Tänzer, Person enthält.&#10;&#10;Automatisch generierte Beschreibung">
            <a:extLst>
              <a:ext uri="{FF2B5EF4-FFF2-40B4-BE49-F238E27FC236}">
                <a16:creationId xmlns:a16="http://schemas.microsoft.com/office/drawing/2014/main" id="{D187ED3A-DFA5-8417-FE5D-29E0393FF976}"/>
              </a:ext>
            </a:extLst>
          </p:cNvPr>
          <p:cNvPicPr>
            <a:picLocks noChangeAspect="1"/>
          </p:cNvPicPr>
          <p:nvPr/>
        </p:nvPicPr>
        <p:blipFill rotWithShape="1">
          <a:blip r:embed="rId5">
            <a:extLst>
              <a:ext uri="{28A0092B-C50C-407E-A947-70E740481C1C}">
                <a14:useLocalDpi xmlns:a14="http://schemas.microsoft.com/office/drawing/2010/main" val="0"/>
              </a:ext>
            </a:extLst>
          </a:blip>
          <a:srcRect t="7119" r="2" b="2"/>
          <a:stretch/>
        </p:blipFill>
        <p:spPr>
          <a:xfrm>
            <a:off x="4950523" y="3429000"/>
            <a:ext cx="4955477" cy="3429000"/>
          </a:xfrm>
          <a:prstGeom prst="rect">
            <a:avLst/>
          </a:prstGeom>
        </p:spPr>
      </p:pic>
    </p:spTree>
    <p:extLst>
      <p:ext uri="{BB962C8B-B14F-4D97-AF65-F5344CB8AC3E}">
        <p14:creationId xmlns:p14="http://schemas.microsoft.com/office/powerpoint/2010/main" val="187821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1B953B2-2917-CEBA-0384-8D81EEBA0A18}"/>
              </a:ext>
            </a:extLst>
          </p:cNvPr>
          <p:cNvSpPr txBox="1"/>
          <p:nvPr/>
        </p:nvSpPr>
        <p:spPr>
          <a:xfrm>
            <a:off x="234891" y="209725"/>
            <a:ext cx="5561902" cy="6858000"/>
          </a:xfrm>
          <a:prstGeom prst="rect">
            <a:avLst/>
          </a:prstGeom>
        </p:spPr>
        <p:txBody>
          <a:bodyPr vert="horz" lIns="91440" tIns="45720" rIns="91440" bIns="45720" rtlCol="0">
            <a:noAutofit/>
          </a:bodyPr>
          <a:lstStyle/>
          <a:p>
            <a:pPr algn="l"/>
            <a:r>
              <a:rPr lang="zh-CN" altLang="en-US" sz="1100" b="0" i="0" dirty="0">
                <a:solidFill>
                  <a:srgbClr val="B66B6B"/>
                </a:solidFill>
                <a:effectLst/>
                <a:latin typeface="DengXian (Textkörper)"/>
              </a:rPr>
              <a:t>简介 </a:t>
            </a:r>
            <a:r>
              <a:rPr lang="en-US" altLang="zh-CN" sz="1100" b="0" i="0" dirty="0">
                <a:solidFill>
                  <a:srgbClr val="989090"/>
                </a:solidFill>
                <a:effectLst/>
                <a:latin typeface="DengXian (Textkörper)"/>
              </a:rPr>
              <a:t>Introduction</a:t>
            </a:r>
            <a:endParaRPr lang="zh-CN" altLang="en-US" sz="1100" b="0" i="0" dirty="0">
              <a:solidFill>
                <a:srgbClr val="B66B6B"/>
              </a:solidFill>
              <a:effectLst/>
              <a:latin typeface="DengXian (Textkörper)"/>
            </a:endParaRPr>
          </a:p>
          <a:p>
            <a:pPr algn="l"/>
            <a:r>
              <a:rPr lang="zh-CN" altLang="en-US" sz="1100" b="0" i="0" dirty="0">
                <a:solidFill>
                  <a:srgbClr val="222222"/>
                </a:solidFill>
                <a:effectLst/>
                <a:latin typeface="DengXian (Textkörper)"/>
              </a:rPr>
              <a:t>普罗高菲夫</a:t>
            </a:r>
            <a:r>
              <a:rPr lang="en-US" altLang="zh-CN" sz="1100" b="0" i="0" dirty="0">
                <a:solidFill>
                  <a:srgbClr val="222222"/>
                </a:solidFill>
                <a:effectLst/>
                <a:latin typeface="DengXian (Textkörper)"/>
              </a:rPr>
              <a:t>(Prokofiev)</a:t>
            </a:r>
            <a:r>
              <a:rPr lang="zh-CN" altLang="en-US" sz="1100" b="0" i="0" dirty="0">
                <a:solidFill>
                  <a:srgbClr val="222222"/>
                </a:solidFill>
                <a:effectLst/>
                <a:latin typeface="DengXian (Textkörper)"/>
              </a:rPr>
              <a:t>灰姑娘</a:t>
            </a:r>
            <a:r>
              <a:rPr lang="en-US" altLang="zh-CN" sz="1100" b="0" i="0" dirty="0">
                <a:solidFill>
                  <a:srgbClr val="222222"/>
                </a:solidFill>
                <a:effectLst/>
                <a:latin typeface="DengXian (Textkörper)"/>
              </a:rPr>
              <a:t>(</a:t>
            </a:r>
            <a:r>
              <a:rPr lang="zh-CN" altLang="en-US" sz="1100" b="0" i="0" dirty="0">
                <a:solidFill>
                  <a:srgbClr val="222222"/>
                </a:solidFill>
                <a:effectLst/>
                <a:latin typeface="DengXian (Textkörper)"/>
              </a:rPr>
              <a:t>辛德蕾拉</a:t>
            </a:r>
            <a:r>
              <a:rPr lang="en-US" altLang="zh-CN" sz="1100" b="0" i="0" dirty="0">
                <a:solidFill>
                  <a:srgbClr val="222222"/>
                </a:solidFill>
                <a:effectLst/>
                <a:latin typeface="DengXian (Textkörper)"/>
              </a:rPr>
              <a:t>)(Cinderella)Op.87</a:t>
            </a:r>
          </a:p>
          <a:p>
            <a:pPr algn="l"/>
            <a:r>
              <a:rPr lang="zh-CN" altLang="en-US" sz="1100" b="0" i="0" dirty="0">
                <a:solidFill>
                  <a:srgbClr val="222222"/>
                </a:solidFill>
                <a:effectLst/>
                <a:latin typeface="DengXian (Textkörper)"/>
              </a:rPr>
              <a:t>乐曲介绍：</a:t>
            </a:r>
          </a:p>
          <a:p>
            <a:pPr algn="l"/>
            <a:r>
              <a:rPr lang="zh-CN" altLang="en-US" sz="1100" b="0" i="0" dirty="0">
                <a:solidFill>
                  <a:srgbClr val="222222"/>
                </a:solidFill>
                <a:effectLst/>
                <a:latin typeface="DengXian (Textkörper)"/>
              </a:rPr>
              <a:t>这个童话故事中，包含有人们的期待，紧张刺激与浪漫的剧情，以及「美丽终能战胜丑恶」而对异母坏姊妹的讽刺。普罗高菲夫在作曲之时充分配合剧本的要求，将其中的魅力、幻想性与讽刺性，尤其抒情性发挥得淋漓尽致。在旋律的创造上，更赋予无比美妙的独创性及卓越的管弦乐法。他本人曾举出「古典的、革新的、动态的、抒情的」是其音乐的主要特徵，更重要的是这些两极化的要素还共同存在。这在本作品中也清楚显露出这些特色。</a:t>
            </a:r>
          </a:p>
          <a:p>
            <a:pPr algn="l"/>
            <a:r>
              <a:rPr lang="zh-CN" altLang="en-US" sz="1100" b="0" i="0" dirty="0">
                <a:solidFill>
                  <a:srgbClr val="222222"/>
                </a:solidFill>
                <a:effectLst/>
                <a:latin typeface="DengXian (Textkörper)"/>
              </a:rPr>
              <a:t>本件品全曲是由序曲与</a:t>
            </a:r>
            <a:r>
              <a:rPr lang="en-US" altLang="zh-CN" sz="1100" b="0" i="0" dirty="0">
                <a:solidFill>
                  <a:srgbClr val="222222"/>
                </a:solidFill>
                <a:effectLst/>
                <a:latin typeface="DengXian (Textkörper)"/>
              </a:rPr>
              <a:t>49</a:t>
            </a:r>
            <a:r>
              <a:rPr lang="zh-CN" altLang="en-US" sz="1100" b="0" i="0" dirty="0">
                <a:solidFill>
                  <a:srgbClr val="222222"/>
                </a:solidFill>
                <a:effectLst/>
                <a:latin typeface="DengXian (Textkörper)"/>
              </a:rPr>
              <a:t>首小曲所串联构成，并遵照传统的舞剧形式，将人物与情景赋予特定的主导动机，随不同的场面加以反復引用寻求整体的统一。</a:t>
            </a:r>
          </a:p>
          <a:p>
            <a:pPr algn="l"/>
            <a:r>
              <a:rPr lang="zh-CN" altLang="en-US" sz="1100" b="0" i="0" dirty="0">
                <a:solidFill>
                  <a:srgbClr val="222222"/>
                </a:solidFill>
                <a:effectLst/>
                <a:latin typeface="DengXian (Textkörper)"/>
              </a:rPr>
              <a:t>普罗高菲夫又亲自编出叁関管弦乐组曲，与两関独奏钢琴组曲。</a:t>
            </a:r>
          </a:p>
          <a:p>
            <a:pPr defTabSz="914400">
              <a:lnSpc>
                <a:spcPct val="90000"/>
              </a:lnSpc>
              <a:spcAft>
                <a:spcPts val="600"/>
              </a:spcAft>
            </a:pPr>
            <a:endParaRPr lang="en-US" sz="1100" dirty="0">
              <a:latin typeface="DengXian (Textkörper)"/>
            </a:endParaRPr>
          </a:p>
          <a:p>
            <a:pPr algn="l"/>
            <a:r>
              <a:rPr lang="zh-CN" altLang="en-US" sz="1100" b="1" i="0" dirty="0">
                <a:solidFill>
                  <a:srgbClr val="B66B6B"/>
                </a:solidFill>
                <a:effectLst/>
                <a:latin typeface="DengXian (Textkörper)"/>
              </a:rPr>
              <a:t>灰姑娘故事梗概</a:t>
            </a:r>
            <a:r>
              <a:rPr lang="en-US" altLang="zh-CN" sz="1100" b="0" i="0" dirty="0">
                <a:solidFill>
                  <a:srgbClr val="B66B6B"/>
                </a:solidFill>
                <a:effectLst/>
                <a:latin typeface="DengXian (Textkörper)"/>
              </a:rPr>
              <a:t>——</a:t>
            </a:r>
            <a:r>
              <a:rPr lang="zh-CN" altLang="en-US" sz="1100" b="0" i="0" dirty="0">
                <a:solidFill>
                  <a:srgbClr val="B66B6B"/>
                </a:solidFill>
                <a:effectLst/>
                <a:latin typeface="DengXian (Textkörper)"/>
              </a:rPr>
              <a:t>夏尔</a:t>
            </a:r>
            <a:r>
              <a:rPr lang="en-US" altLang="zh-CN" sz="1100" b="0" i="0" dirty="0">
                <a:solidFill>
                  <a:srgbClr val="B66B6B"/>
                </a:solidFill>
                <a:effectLst/>
                <a:latin typeface="DengXian (Textkörper)"/>
              </a:rPr>
              <a:t>·</a:t>
            </a:r>
            <a:r>
              <a:rPr lang="zh-CN" altLang="en-US" sz="1100" b="0" i="0" dirty="0">
                <a:solidFill>
                  <a:srgbClr val="B66B6B"/>
                </a:solidFill>
                <a:effectLst/>
                <a:latin typeface="DengXian (Textkörper)"/>
              </a:rPr>
              <a:t>佩罗版</a:t>
            </a:r>
          </a:p>
          <a:p>
            <a:pPr algn="l"/>
            <a:r>
              <a:rPr lang="zh-CN" altLang="en-US" sz="1100" b="0" i="0" dirty="0">
                <a:solidFill>
                  <a:srgbClr val="222222"/>
                </a:solidFill>
                <a:effectLst/>
                <a:latin typeface="DengXian (Textkörper)"/>
              </a:rPr>
              <a:t>从前，有一位长得很漂亮的女孩，她有一位恶毒的继母与两位心地不好的姐姐。她便经常受到继母与两位姐姐的欺负，被逼着去做粗重的工作，经常弄得全身 满是灰尘，因此被戏称为“灰姑娘”。有一天，城里的王子举行舞会，邀请全城的女孩出席，但继母与两位姐姐却不让灰姑娘出席，还要她做很多工作，使她失望伤 心。这时，有一位仙女出现了，帮助她摇身一变成为高贵的千金小姐，并将老鼠变成马夫，南瓜变成马车，又变了一套漂亮的衣服和一双水晶（玻璃）鞋给灰姑娘穿 上。灰姑娘很开心，赶快前往皇宫参加舞会。仙女在她出发前提醒她，不可逗留至午夜十二点，十二点以后魔法会自动解除。灰姑娘答应了，她出席了舞会，王子一 看到她便被她迷住了，立即邀她共舞。欢乐的时光过得很快，眼看就要午夜十二时了，灰姑娘不得已要马上离开，在仓皇间留下了一只水晶鞋。王子很伤心，于是派 大臣至全国探访，找出能穿上这只水晶鞋的女孩，尽管有后母及姐姐的阻碍，大臣仍成功的找到了灰姑娘。王子很开心，便向灰姑娘求婚，灰姑娘也答应了，两人从 此过著幸福快乐的生活。</a:t>
            </a:r>
            <a:endParaRPr lang="en-GB" altLang="zh-CN" sz="1100" b="0" i="0" dirty="0">
              <a:solidFill>
                <a:srgbClr val="222222"/>
              </a:solidFill>
              <a:effectLst/>
              <a:latin typeface="DengXian (Textkörper)"/>
            </a:endParaRPr>
          </a:p>
          <a:p>
            <a:pPr algn="l"/>
            <a:endParaRPr lang="en-GB" altLang="zh-CN" sz="1100" dirty="0">
              <a:solidFill>
                <a:srgbClr val="222222"/>
              </a:solidFill>
              <a:latin typeface="DengXian (Textkörper)"/>
            </a:endParaRPr>
          </a:p>
          <a:p>
            <a:pPr algn="l"/>
            <a:r>
              <a:rPr lang="zh-CN" altLang="en-US" sz="1100" b="0" i="0" dirty="0">
                <a:solidFill>
                  <a:srgbClr val="000000"/>
                </a:solidFill>
                <a:effectLst/>
                <a:latin typeface="DengXian (Textkörper)"/>
              </a:rPr>
              <a:t>在他的家庭 芭蕾舞剧</a:t>
            </a:r>
            <a:r>
              <a:rPr lang="en-US" altLang="zh-CN" sz="1100" b="0" i="1" dirty="0">
                <a:solidFill>
                  <a:srgbClr val="000000"/>
                </a:solidFill>
                <a:effectLst/>
                <a:latin typeface="DengXian (Textkörper)"/>
              </a:rPr>
              <a:t>《</a:t>
            </a:r>
            <a:r>
              <a:rPr lang="zh-CN" altLang="en-US" sz="1100" b="0" i="1" dirty="0">
                <a:solidFill>
                  <a:srgbClr val="000000"/>
                </a:solidFill>
                <a:effectLst/>
                <a:latin typeface="DengXian (Textkörper)"/>
              </a:rPr>
              <a:t>爱丽丝梦游仙境</a:t>
            </a:r>
            <a:r>
              <a:rPr lang="en-US" altLang="zh-CN" sz="1100" b="0" i="1" dirty="0">
                <a:solidFill>
                  <a:srgbClr val="000000"/>
                </a:solidFill>
                <a:effectLst/>
                <a:latin typeface="DengXian (Textkörper)"/>
              </a:rPr>
              <a:t>》</a:t>
            </a:r>
            <a:r>
              <a:rPr lang="zh-CN" altLang="en-US" sz="1100" b="0" i="0" dirty="0">
                <a:solidFill>
                  <a:srgbClr val="000000"/>
                </a:solidFill>
                <a:effectLst/>
                <a:latin typeface="DengXian (Textkörper)"/>
              </a:rPr>
              <a:t>之后，编舞家克里斯托弗</a:t>
            </a:r>
            <a:r>
              <a:rPr lang="en-US" altLang="zh-CN" sz="1100" b="0" i="0" dirty="0">
                <a:solidFill>
                  <a:srgbClr val="000000"/>
                </a:solidFill>
                <a:effectLst/>
                <a:latin typeface="DengXian (Textkörper)"/>
              </a:rPr>
              <a:t>·</a:t>
            </a:r>
            <a:r>
              <a:rPr lang="zh-CN" altLang="en-US" sz="1100" b="0" i="0" dirty="0">
                <a:solidFill>
                  <a:srgbClr val="000000"/>
                </a:solidFill>
                <a:effectLst/>
                <a:latin typeface="DengXian (Textkörper)"/>
              </a:rPr>
              <a:t>惠登 </a:t>
            </a:r>
            <a:r>
              <a:rPr lang="en-US" altLang="zh-CN" sz="1100" b="0" i="0" dirty="0">
                <a:solidFill>
                  <a:srgbClr val="000000"/>
                </a:solidFill>
                <a:effectLst/>
                <a:latin typeface="DengXian (Textkörper)"/>
              </a:rPr>
              <a:t>(Christopher Wheeldon  ) </a:t>
            </a:r>
            <a:r>
              <a:rPr lang="zh-CN" altLang="en-US" sz="1100" b="0" i="0" dirty="0">
                <a:solidFill>
                  <a:srgbClr val="000000"/>
                </a:solidFill>
                <a:effectLst/>
                <a:latin typeface="DengXian (Textkörper)"/>
              </a:rPr>
              <a:t>在 </a:t>
            </a:r>
            <a:r>
              <a:rPr lang="en-US" altLang="zh-CN" sz="1100" b="0" i="0" dirty="0">
                <a:solidFill>
                  <a:srgbClr val="000000"/>
                </a:solidFill>
                <a:effectLst/>
                <a:latin typeface="DengXian (Textkörper)"/>
              </a:rPr>
              <a:t>21/22 </a:t>
            </a:r>
            <a:r>
              <a:rPr lang="zh-CN" altLang="en-US" sz="1100" b="0" i="0" dirty="0">
                <a:solidFill>
                  <a:srgbClr val="000000"/>
                </a:solidFill>
                <a:effectLst/>
                <a:latin typeface="DengXian (Textkörper)"/>
              </a:rPr>
              <a:t>季带着他的 </a:t>
            </a:r>
            <a:r>
              <a:rPr lang="zh-CN" altLang="en-US" sz="1100" b="0" i="1" dirty="0">
                <a:solidFill>
                  <a:srgbClr val="000000"/>
                </a:solidFill>
                <a:effectLst/>
                <a:latin typeface="DengXian (Textkörper)"/>
              </a:rPr>
              <a:t>灰姑娘</a:t>
            </a:r>
            <a:r>
              <a:rPr lang="zh-CN" altLang="en-US" sz="1100" b="0" i="0" dirty="0">
                <a:solidFill>
                  <a:srgbClr val="000000"/>
                </a:solidFill>
                <a:effectLst/>
                <a:latin typeface="DengXian (Textkörper)"/>
              </a:rPr>
              <a:t>版本回到 了巴伐利亚州立芭蕾舞团。基于谢尔盖</a:t>
            </a:r>
            <a:r>
              <a:rPr lang="en-US" altLang="zh-CN" sz="1100" b="0" i="0" dirty="0">
                <a:solidFill>
                  <a:srgbClr val="000000"/>
                </a:solidFill>
                <a:effectLst/>
                <a:latin typeface="DengXian (Textkörper)"/>
              </a:rPr>
              <a:t>·</a:t>
            </a:r>
            <a:r>
              <a:rPr lang="zh-CN" altLang="en-US" sz="1100" b="0" i="0" dirty="0">
                <a:solidFill>
                  <a:srgbClr val="000000"/>
                </a:solidFill>
                <a:effectLst/>
                <a:latin typeface="DengXian (Textkörper)"/>
              </a:rPr>
              <a:t>普罗科菲耶夫 </a:t>
            </a:r>
            <a:r>
              <a:rPr lang="en-US" altLang="zh-CN" sz="1100" b="0" i="0" dirty="0">
                <a:solidFill>
                  <a:srgbClr val="000000"/>
                </a:solidFill>
                <a:effectLst/>
                <a:latin typeface="DengXian (Textkörper)"/>
              </a:rPr>
              <a:t>(Sergei Prokofiev) </a:t>
            </a:r>
            <a:r>
              <a:rPr lang="zh-CN" altLang="en-US" sz="1100" b="0" i="0" dirty="0">
                <a:solidFill>
                  <a:srgbClr val="000000"/>
                </a:solidFill>
                <a:effectLst/>
                <a:latin typeface="DengXian (Textkörper)"/>
              </a:rPr>
              <a:t>的作品，惠尔登 </a:t>
            </a:r>
            <a:r>
              <a:rPr lang="en-US" altLang="zh-CN" sz="1100" b="0" i="0" dirty="0">
                <a:solidFill>
                  <a:srgbClr val="000000"/>
                </a:solidFill>
                <a:effectLst/>
                <a:latin typeface="DengXian (Textkörper)"/>
              </a:rPr>
              <a:t>(Wheeldon) </a:t>
            </a:r>
            <a:r>
              <a:rPr lang="zh-CN" altLang="en-US" sz="1100" b="0" i="0" dirty="0">
                <a:solidFill>
                  <a:srgbClr val="000000"/>
                </a:solidFill>
                <a:effectLst/>
                <a:latin typeface="DengXian (Textkörper)"/>
              </a:rPr>
              <a:t>为所有世代​​创作了一部富有想象力且引人入胜的叙事芭蕾舞剧。超过 </a:t>
            </a:r>
            <a:r>
              <a:rPr lang="en-US" altLang="zh-CN" sz="1100" b="0" i="0" dirty="0">
                <a:solidFill>
                  <a:srgbClr val="000000"/>
                </a:solidFill>
                <a:effectLst/>
                <a:latin typeface="DengXian (Textkörper)"/>
              </a:rPr>
              <a:t>40 </a:t>
            </a:r>
            <a:r>
              <a:rPr lang="zh-CN" altLang="en-US" sz="1100" b="0" i="0" dirty="0">
                <a:solidFill>
                  <a:srgbClr val="000000"/>
                </a:solidFill>
                <a:effectLst/>
                <a:latin typeface="DengXian (Textkörper)"/>
              </a:rPr>
              <a:t>名舞者穿着朱利安</a:t>
            </a:r>
            <a:r>
              <a:rPr lang="en-US" altLang="zh-CN" sz="1100" b="0" i="0" dirty="0">
                <a:solidFill>
                  <a:srgbClr val="000000"/>
                </a:solidFill>
                <a:effectLst/>
                <a:latin typeface="DengXian (Textkörper)"/>
              </a:rPr>
              <a:t>·</a:t>
            </a:r>
            <a:r>
              <a:rPr lang="zh-CN" altLang="en-US" sz="1100" b="0" i="0" dirty="0">
                <a:solidFill>
                  <a:srgbClr val="000000"/>
                </a:solidFill>
                <a:effectLst/>
                <a:latin typeface="DengXian (Textkörper)"/>
              </a:rPr>
              <a:t>克劳奇 </a:t>
            </a:r>
            <a:r>
              <a:rPr lang="en-US" altLang="zh-CN" sz="1100" b="0" i="0" dirty="0">
                <a:solidFill>
                  <a:srgbClr val="000000"/>
                </a:solidFill>
                <a:effectLst/>
                <a:latin typeface="DengXian (Textkörper)"/>
              </a:rPr>
              <a:t>(Julian Crouch) </a:t>
            </a:r>
            <a:r>
              <a:rPr lang="zh-CN" altLang="en-US" sz="1100" b="0" i="0" dirty="0">
                <a:solidFill>
                  <a:srgbClr val="000000"/>
                </a:solidFill>
                <a:effectLst/>
                <a:latin typeface="DengXian (Textkörper)"/>
              </a:rPr>
              <a:t>设计的大约 </a:t>
            </a:r>
            <a:r>
              <a:rPr lang="en-US" altLang="zh-CN" sz="1100" b="0" i="0" dirty="0">
                <a:solidFill>
                  <a:srgbClr val="000000"/>
                </a:solidFill>
                <a:effectLst/>
                <a:latin typeface="DengXian (Textkörper)"/>
              </a:rPr>
              <a:t>360 </a:t>
            </a:r>
            <a:r>
              <a:rPr lang="zh-CN" altLang="en-US" sz="1100" b="0" i="0" dirty="0">
                <a:solidFill>
                  <a:srgbClr val="000000"/>
                </a:solidFill>
                <a:effectLst/>
                <a:latin typeface="DengXian (Textkörper)"/>
              </a:rPr>
              <a:t>套服装参与了精心制作。该作品于 </a:t>
            </a:r>
            <a:r>
              <a:rPr lang="en-US" altLang="zh-CN" sz="1100" b="0" i="0" dirty="0">
                <a:solidFill>
                  <a:srgbClr val="000000"/>
                </a:solidFill>
                <a:effectLst/>
                <a:latin typeface="DengXian (Textkörper)"/>
              </a:rPr>
              <a:t>2012 </a:t>
            </a:r>
            <a:r>
              <a:rPr lang="zh-CN" altLang="en-US" sz="1100" b="0" i="0" dirty="0">
                <a:solidFill>
                  <a:srgbClr val="000000"/>
                </a:solidFill>
                <a:effectLst/>
                <a:latin typeface="DengXian (Textkörper)"/>
              </a:rPr>
              <a:t>年由荷兰国家芭蕾舞团和旧金山芭蕾舞团联合制作，并于 </a:t>
            </a:r>
            <a:r>
              <a:rPr lang="en-US" altLang="zh-CN" sz="1100" b="0" i="0" dirty="0">
                <a:solidFill>
                  <a:srgbClr val="000000"/>
                </a:solidFill>
                <a:effectLst/>
                <a:latin typeface="DengXian (Textkörper)"/>
              </a:rPr>
              <a:t>2021 </a:t>
            </a:r>
            <a:r>
              <a:rPr lang="zh-CN" altLang="en-US" sz="1100" b="0" i="0" dirty="0">
                <a:solidFill>
                  <a:srgbClr val="000000"/>
                </a:solidFill>
                <a:effectLst/>
                <a:latin typeface="DengXian (Textkörper)"/>
              </a:rPr>
              <a:t>年 </a:t>
            </a:r>
            <a:r>
              <a:rPr lang="en-US" altLang="zh-CN" sz="1100" b="0" i="0" dirty="0">
                <a:solidFill>
                  <a:srgbClr val="000000"/>
                </a:solidFill>
                <a:effectLst/>
                <a:latin typeface="DengXian (Textkörper)"/>
              </a:rPr>
              <a:t>11 </a:t>
            </a:r>
            <a:r>
              <a:rPr lang="zh-CN" altLang="en-US" sz="1100" b="0" i="0" dirty="0">
                <a:solidFill>
                  <a:srgbClr val="000000"/>
                </a:solidFill>
                <a:effectLst/>
                <a:latin typeface="DengXian (Textkörper)"/>
              </a:rPr>
              <a:t>月在慕尼黑举行了德国首演。</a:t>
            </a:r>
            <a:r>
              <a:rPr lang="en-US" altLang="zh-CN" sz="1100" b="0" i="0" dirty="0">
                <a:solidFill>
                  <a:srgbClr val="000000"/>
                </a:solidFill>
                <a:effectLst/>
                <a:latin typeface="DengXian (Textkörper)"/>
              </a:rPr>
              <a:t>Wheeldon </a:t>
            </a:r>
            <a:r>
              <a:rPr lang="zh-CN" altLang="en-US" sz="1100" b="0" i="0" dirty="0">
                <a:solidFill>
                  <a:srgbClr val="000000"/>
                </a:solidFill>
                <a:effectLst/>
                <a:latin typeface="DengXian (Textkörper)"/>
              </a:rPr>
              <a:t>的编舞取材于童话 </a:t>
            </a:r>
            <a:r>
              <a:rPr lang="zh-CN" altLang="en-US" sz="1100" b="0" i="1" dirty="0">
                <a:solidFill>
                  <a:srgbClr val="000000"/>
                </a:solidFill>
                <a:effectLst/>
                <a:latin typeface="DengXian (Textkörper)"/>
              </a:rPr>
              <a:t>灰姑娘</a:t>
            </a:r>
            <a:r>
              <a:rPr lang="zh-CN" altLang="en-US" sz="1100" b="0" i="0" dirty="0">
                <a:solidFill>
                  <a:srgbClr val="000000"/>
                </a:solidFill>
                <a:effectLst/>
                <a:latin typeface="DengXian (Textkörper)"/>
              </a:rPr>
              <a:t> 由格林兄弟和查尔斯佩罗的法语版本。与</a:t>
            </a:r>
            <a:r>
              <a:rPr lang="en-US" altLang="zh-CN" sz="1100" b="0" i="0" dirty="0">
                <a:solidFill>
                  <a:srgbClr val="000000"/>
                </a:solidFill>
                <a:effectLst/>
                <a:latin typeface="DengXian (Textkörper)"/>
              </a:rPr>
              <a:t>《 </a:t>
            </a:r>
            <a:r>
              <a:rPr lang="zh-CN" altLang="en-US" sz="1100" b="0" i="1" dirty="0">
                <a:solidFill>
                  <a:srgbClr val="000000"/>
                </a:solidFill>
                <a:effectLst/>
                <a:latin typeface="DengXian (Textkörper)"/>
              </a:rPr>
              <a:t>爱丽丝梦游仙境</a:t>
            </a:r>
            <a:r>
              <a:rPr lang="en-US" altLang="zh-CN" sz="1100" b="0" i="1" dirty="0">
                <a:solidFill>
                  <a:srgbClr val="000000"/>
                </a:solidFill>
                <a:effectLst/>
                <a:latin typeface="DengXian (Textkörper)"/>
              </a:rPr>
              <a:t>》</a:t>
            </a:r>
            <a:r>
              <a:rPr lang="zh-CN" altLang="en-US" sz="1100" b="0" i="0" dirty="0">
                <a:solidFill>
                  <a:srgbClr val="000000"/>
                </a:solidFill>
                <a:effectLst/>
                <a:latin typeface="DengXian (Textkörper)"/>
              </a:rPr>
              <a:t>类似 ，威尔登设法用机智和想象力开发了一个观众可以立即理解的舞台情节。这些场景完全取材于谢尔盖</a:t>
            </a:r>
            <a:r>
              <a:rPr lang="en-US" altLang="zh-CN" sz="1100" b="0" i="0" dirty="0">
                <a:solidFill>
                  <a:srgbClr val="000000"/>
                </a:solidFill>
                <a:effectLst/>
                <a:latin typeface="DengXian (Textkörper)"/>
              </a:rPr>
              <a:t>·</a:t>
            </a:r>
            <a:r>
              <a:rPr lang="zh-CN" altLang="en-US" sz="1100" b="0" i="0" dirty="0">
                <a:solidFill>
                  <a:srgbClr val="000000"/>
                </a:solidFill>
                <a:effectLst/>
                <a:latin typeface="DengXian (Textkörper)"/>
              </a:rPr>
              <a:t>普罗科菲耶夫 </a:t>
            </a:r>
            <a:r>
              <a:rPr lang="en-US" altLang="zh-CN" sz="1100" b="0" i="0" dirty="0">
                <a:solidFill>
                  <a:srgbClr val="000000"/>
                </a:solidFill>
                <a:effectLst/>
                <a:latin typeface="DengXian (Textkörper)"/>
              </a:rPr>
              <a:t>(Sergei Prokofiev) </a:t>
            </a:r>
            <a:r>
              <a:rPr lang="zh-CN" altLang="en-US" sz="1100" b="0" i="0" dirty="0">
                <a:solidFill>
                  <a:srgbClr val="000000"/>
                </a:solidFill>
                <a:effectLst/>
                <a:latin typeface="DengXian (Textkörper)"/>
              </a:rPr>
              <a:t>著名的芭蕾舞音乐，涵盖了各种情绪和情绪。灰姑娘是一个依靠梦想的力量来改变命运的角色。</a:t>
            </a:r>
            <a:endParaRPr lang="en-GB" altLang="zh-CN" sz="1100" b="0" i="0" dirty="0">
              <a:solidFill>
                <a:srgbClr val="000000"/>
              </a:solidFill>
              <a:effectLst/>
              <a:latin typeface="DengXian (Textkörper)"/>
            </a:endParaRPr>
          </a:p>
          <a:p>
            <a:pPr defTabSz="914400">
              <a:lnSpc>
                <a:spcPct val="90000"/>
              </a:lnSpc>
              <a:spcAft>
                <a:spcPts val="600"/>
              </a:spcAft>
            </a:pPr>
            <a:endParaRPr lang="en-US" sz="1100" dirty="0">
              <a:latin typeface="DengXian (Textkörper)"/>
            </a:endParaRPr>
          </a:p>
        </p:txBody>
      </p:sp>
      <p:pic>
        <p:nvPicPr>
          <p:cNvPr id="1026"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8E97038E-7113-29CB-347B-B0CD2F25CA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56116" y="4545079"/>
            <a:ext cx="2237420" cy="22374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KD - Bay. Staatsballett - Tanz Europa - Grevesmuehl">
            <a:extLst>
              <a:ext uri="{FF2B5EF4-FFF2-40B4-BE49-F238E27FC236}">
                <a16:creationId xmlns:a16="http://schemas.microsoft.com/office/drawing/2014/main" id="{CE18ED4A-1A2D-8277-68C8-A9E7BAC9E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116" y="7550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19097C58-0F75-C14A-85DA-F5AC336A7D48}"/>
              </a:ext>
            </a:extLst>
          </p:cNvPr>
          <p:cNvPicPr>
            <a:picLocks noChangeAspect="1"/>
          </p:cNvPicPr>
          <p:nvPr/>
        </p:nvPicPr>
        <p:blipFill>
          <a:blip r:embed="rId4"/>
          <a:stretch>
            <a:fillRect/>
          </a:stretch>
        </p:blipFill>
        <p:spPr>
          <a:xfrm>
            <a:off x="6396607" y="2158156"/>
            <a:ext cx="3509393" cy="1798267"/>
          </a:xfrm>
          <a:prstGeom prst="rect">
            <a:avLst/>
          </a:prstGeom>
        </p:spPr>
      </p:pic>
    </p:spTree>
    <p:extLst>
      <p:ext uri="{BB962C8B-B14F-4D97-AF65-F5344CB8AC3E}">
        <p14:creationId xmlns:p14="http://schemas.microsoft.com/office/powerpoint/2010/main" val="2169697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E8CB3884-38BA-064B-8B97-483D44A3FCD0}"/>
              </a:ext>
            </a:extLst>
          </p:cNvPr>
          <p:cNvSpPr txBox="1"/>
          <p:nvPr/>
        </p:nvSpPr>
        <p:spPr>
          <a:xfrm>
            <a:off x="156805" y="1816135"/>
            <a:ext cx="8609689" cy="4119172"/>
          </a:xfrm>
          <a:prstGeom prst="rect">
            <a:avLst/>
          </a:prstGeom>
        </p:spPr>
        <p:txBody>
          <a:bodyPr vert="horz" lIns="91440" tIns="45720" rIns="91440" bIns="45720" rtlCol="0" anchor="t">
            <a:noAutofit/>
          </a:bodyPr>
          <a:lstStyle/>
          <a:p>
            <a:pPr algn="l"/>
            <a:r>
              <a:rPr lang="zh-CN" altLang="en-US" sz="1000" b="0" i="0" dirty="0">
                <a:solidFill>
                  <a:srgbClr val="000000"/>
                </a:solidFill>
                <a:effectLst/>
                <a:latin typeface="Neue Haas Grotesk W05"/>
              </a:rPr>
              <a:t>第一幕</a:t>
            </a:r>
          </a:p>
          <a:p>
            <a:pPr algn="l"/>
            <a:r>
              <a:rPr lang="zh-CN" altLang="en-US" sz="1000" b="0" i="0" dirty="0">
                <a:solidFill>
                  <a:srgbClr val="000000"/>
                </a:solidFill>
                <a:effectLst/>
                <a:latin typeface="Neue Haas Grotesk W05"/>
              </a:rPr>
              <a:t>第一景：花园区</a:t>
            </a:r>
          </a:p>
          <a:p>
            <a:pPr algn="l"/>
            <a:r>
              <a:rPr lang="zh-CN" altLang="en-US" sz="1000" b="0" i="0" dirty="0">
                <a:solidFill>
                  <a:srgbClr val="000000"/>
                </a:solidFill>
                <a:effectLst/>
                <a:latin typeface="Neue Haas Grotesk W05"/>
              </a:rPr>
              <a:t>年轻的灰姑娘正在和她的父母在外面玩耍时，她的母亲突然病倒并以惊人的速度死去。四种命运守护着在母亲墓前哭泣的灰姑娘。一棵树从眼泪中长出来。</a:t>
            </a:r>
          </a:p>
          <a:p>
            <a:pPr algn="l"/>
            <a:r>
              <a:rPr lang="zh-CN" altLang="en-US" sz="1000" b="0" i="0" dirty="0">
                <a:solidFill>
                  <a:srgbClr val="000000"/>
                </a:solidFill>
                <a:effectLst/>
                <a:latin typeface="Neue Haas Grotesk W05"/>
              </a:rPr>
              <a:t> </a:t>
            </a:r>
          </a:p>
          <a:p>
            <a:pPr algn="l"/>
            <a:r>
              <a:rPr lang="zh-CN" altLang="en-US" sz="1000" b="0" i="0" dirty="0">
                <a:solidFill>
                  <a:srgbClr val="000000"/>
                </a:solidFill>
                <a:effectLst/>
                <a:latin typeface="Neue Haas Grotesk W05"/>
              </a:rPr>
              <a:t>第二景：皇宫</a:t>
            </a:r>
          </a:p>
          <a:p>
            <a:pPr algn="l"/>
            <a:r>
              <a:rPr lang="zh-CN" altLang="en-US" sz="1000" b="0" i="0" dirty="0">
                <a:solidFill>
                  <a:srgbClr val="000000"/>
                </a:solidFill>
                <a:effectLst/>
                <a:latin typeface="Neue Haas Grotesk W05"/>
              </a:rPr>
              <a:t>年轻的纪尧姆王子和他的朋友本杰明（男仆阿尔弗雷德的儿子）练习剑术，使宫殿变得不安全。王子的舞蹈老师曼萨德夫人试图让他们两个明白理智，但没有成功。当阿尔伯特国王和夏洛特王后进入房间时，国王对纪尧姆缺乏纪律感到震惊。皇后比较宽容。纪尧姆和本杰明冲回花园。</a:t>
            </a:r>
            <a:endParaRPr lang="en-GB" altLang="zh-CN" sz="1000" b="0" i="0" dirty="0">
              <a:solidFill>
                <a:srgbClr val="000000"/>
              </a:solidFill>
              <a:effectLst/>
              <a:latin typeface="Neue Haas Grotesk W05"/>
            </a:endParaRPr>
          </a:p>
          <a:p>
            <a:pPr algn="l"/>
            <a:endParaRPr lang="en-GB" altLang="zh-CN" sz="1000" dirty="0">
              <a:solidFill>
                <a:srgbClr val="000000"/>
              </a:solidFill>
              <a:latin typeface="Neue Haas Grotesk W05"/>
            </a:endParaRPr>
          </a:p>
          <a:p>
            <a:pPr algn="l"/>
            <a:r>
              <a:rPr lang="zh-CN" altLang="en-US" sz="1000" b="0" i="0" dirty="0">
                <a:solidFill>
                  <a:srgbClr val="000000"/>
                </a:solidFill>
                <a:effectLst/>
                <a:latin typeface="Neue Haas Grotesk W05"/>
              </a:rPr>
              <a:t>第三场：坟墓</a:t>
            </a:r>
          </a:p>
          <a:p>
            <a:pPr algn="l"/>
            <a:r>
              <a:rPr lang="zh-CN" altLang="en-US" sz="1000" b="0" i="0" dirty="0">
                <a:solidFill>
                  <a:srgbClr val="000000"/>
                </a:solidFill>
                <a:effectLst/>
                <a:latin typeface="Neue Haas Grotesk W05"/>
              </a:rPr>
              <a:t>几年后：灰姑娘为她母亲的坟墓献花。克莱门汀和埃德温娜两姐妹，以及她们的母亲霍滕西亚，在灰姑娘的父亲的陪同下走过。灰姑娘意识到这将是她的新家庭。霍滕西亚让灰姑娘递给她一束鲜花，她拒绝接受。她的父亲对这种行为感到愤怒。灰姑娘向她的命运低头。</a:t>
            </a:r>
          </a:p>
          <a:p>
            <a:pPr algn="l"/>
            <a:r>
              <a:rPr lang="zh-CN" altLang="en-US" sz="1000" b="0" i="0" dirty="0">
                <a:solidFill>
                  <a:srgbClr val="000000"/>
                </a:solidFill>
                <a:effectLst/>
                <a:latin typeface="Neue Haas Grotesk W05"/>
              </a:rPr>
              <a:t> </a:t>
            </a:r>
          </a:p>
          <a:p>
            <a:pPr algn="l"/>
            <a:r>
              <a:rPr lang="zh-CN" altLang="en-US" sz="1000" b="0" i="0" dirty="0">
                <a:solidFill>
                  <a:srgbClr val="000000"/>
                </a:solidFill>
                <a:effectLst/>
                <a:latin typeface="Neue Haas Grotesk W05"/>
              </a:rPr>
              <a:t>第四景：王宫回廊</a:t>
            </a:r>
          </a:p>
          <a:p>
            <a:pPr algn="l"/>
            <a:r>
              <a:rPr lang="zh-CN" altLang="en-US" sz="1000" b="0" i="0" dirty="0">
                <a:solidFill>
                  <a:srgbClr val="000000"/>
                </a:solidFill>
                <a:effectLst/>
                <a:latin typeface="Neue Haas Grotesk W05"/>
              </a:rPr>
              <a:t>阿尔伯特国王试图向他成年的儿子解释与公主结婚所带来的有益政治关系。夏洛特王后为即将举行的舞会写请柬，王子将在舞会上会见结婚候选人。</a:t>
            </a:r>
            <a:r>
              <a:rPr lang="en-US" altLang="zh-CN" sz="1000" b="0" i="0" dirty="0">
                <a:solidFill>
                  <a:srgbClr val="000000"/>
                </a:solidFill>
                <a:effectLst/>
                <a:latin typeface="Neue Haas Grotesk W05"/>
              </a:rPr>
              <a:t>Guillaume </a:t>
            </a:r>
            <a:r>
              <a:rPr lang="zh-CN" altLang="en-US" sz="1000" b="0" i="0" dirty="0">
                <a:solidFill>
                  <a:srgbClr val="000000"/>
                </a:solidFill>
                <a:effectLst/>
                <a:latin typeface="Neue Haas Grotesk W05"/>
              </a:rPr>
              <a:t>被 </a:t>
            </a:r>
            <a:r>
              <a:rPr lang="en-US" altLang="zh-CN" sz="1000" b="0" i="0" dirty="0">
                <a:solidFill>
                  <a:srgbClr val="000000"/>
                </a:solidFill>
                <a:effectLst/>
                <a:latin typeface="Neue Haas Grotesk W05"/>
              </a:rPr>
              <a:t>Benjamin </a:t>
            </a:r>
            <a:r>
              <a:rPr lang="zh-CN" altLang="en-US" sz="1000" b="0" i="0" dirty="0">
                <a:solidFill>
                  <a:srgbClr val="000000"/>
                </a:solidFill>
                <a:effectLst/>
                <a:latin typeface="Neue Haas Grotesk W05"/>
              </a:rPr>
              <a:t>分心，</a:t>
            </a:r>
            <a:r>
              <a:rPr lang="en-US" altLang="zh-CN" sz="1000" b="0" i="0" dirty="0">
                <a:solidFill>
                  <a:srgbClr val="000000"/>
                </a:solidFill>
                <a:effectLst/>
                <a:latin typeface="Neue Haas Grotesk W05"/>
              </a:rPr>
              <a:t>Benjamin </a:t>
            </a:r>
            <a:r>
              <a:rPr lang="zh-CN" altLang="en-US" sz="1000" b="0" i="0" dirty="0">
                <a:solidFill>
                  <a:srgbClr val="000000"/>
                </a:solidFill>
                <a:effectLst/>
                <a:latin typeface="Neue Haas Grotesk W05"/>
              </a:rPr>
              <a:t>以模仿挂在墙上的肖像为乐。阿尔伯特国王对他的儿子对他未来的王国缺乏责任感到愤怒。纪尧姆无法相信他的父母正试图强迫他进入一段没有爱情的婚姻。阿尔伯特国王坚持邀请由王子亲自送达。纪尧姆和本杰明制定了一个计划。他们交换衣服并假装彼此。</a:t>
            </a:r>
          </a:p>
          <a:p>
            <a:pPr algn="l"/>
            <a:endParaRPr lang="zh-CN" altLang="en-US" sz="1000" b="0" i="0" dirty="0">
              <a:solidFill>
                <a:srgbClr val="000000"/>
              </a:solidFill>
              <a:effectLst/>
              <a:latin typeface="Neue Haas Grotesk W05"/>
            </a:endParaRPr>
          </a:p>
          <a:p>
            <a:pPr algn="l"/>
            <a:r>
              <a:rPr lang="zh-CN" altLang="en-US" sz="1000" b="0" i="0" dirty="0">
                <a:solidFill>
                  <a:srgbClr val="000000"/>
                </a:solidFill>
                <a:effectLst/>
                <a:latin typeface="Neue Haas Grotesk W05"/>
              </a:rPr>
              <a:t>场景五：在灰姑娘的厨房里</a:t>
            </a:r>
          </a:p>
          <a:p>
            <a:pPr algn="l"/>
            <a:r>
              <a:rPr lang="zh-CN" altLang="en-US" sz="1000" b="0" i="0" dirty="0">
                <a:solidFill>
                  <a:srgbClr val="000000"/>
                </a:solidFill>
                <a:effectLst/>
                <a:latin typeface="Neue Haas Grotesk W05"/>
              </a:rPr>
              <a:t>灰姑娘为她的家人提供早餐。霍滕西亚小心翼翼地让灰姑娘与父亲保持距离。埃德温娜追随母亲的脚步，向灰姑娘求情。另一个继姐克莱门汀也卷入了这场邪恶的游戏。一个可怜的乞丐（伪装的纪尧姆王子）站在门口索要食物和温暖的地方。灰姑娘可怜他，把他带到厨房，但霍滕西亚吓坏了，又把他扔了出去。现在“王子”（伪装的本杰明）进入房间并坚持要照顾乞丐。他递出舞会请柬，霍滕西亚假装照顾乞丐，却命令灰姑娘照顾他。霍滕西亚带着她的两个女儿离开了房间，带着她写给灰姑娘的信。当纪尧姆与灰姑娘单独相处时，他认出了她的好心肠。两人假装已经在参加舞会了。他们在厨房里一起跳舞。</a:t>
            </a:r>
            <a:endParaRPr lang="en-GB" altLang="zh-CN" sz="1000" b="0" i="0" dirty="0">
              <a:solidFill>
                <a:srgbClr val="000000"/>
              </a:solidFill>
              <a:effectLst/>
              <a:latin typeface="Neue Haas Grotesk W05"/>
            </a:endParaRPr>
          </a:p>
          <a:p>
            <a:pPr algn="l"/>
            <a:endParaRPr lang="en-GB" altLang="zh-CN" sz="1000" dirty="0">
              <a:solidFill>
                <a:srgbClr val="000000"/>
              </a:solidFill>
              <a:latin typeface="Neue Haas Grotesk W05"/>
            </a:endParaRPr>
          </a:p>
          <a:p>
            <a:pPr algn="l"/>
            <a:r>
              <a:rPr lang="zh-CN" altLang="en-US" sz="1000" b="0" i="0" dirty="0">
                <a:solidFill>
                  <a:srgbClr val="000000"/>
                </a:solidFill>
                <a:effectLst/>
                <a:latin typeface="Neue Haas Grotesk W05"/>
              </a:rPr>
              <a:t>场景六：舞会之夜</a:t>
            </a:r>
          </a:p>
          <a:p>
            <a:pPr algn="l"/>
            <a:r>
              <a:rPr lang="zh-CN" altLang="en-US" sz="1000" b="0" i="0" dirty="0">
                <a:solidFill>
                  <a:srgbClr val="000000"/>
                </a:solidFill>
                <a:effectLst/>
                <a:latin typeface="Neue Haas Grotesk W05"/>
              </a:rPr>
              <a:t>灰姑娘正在打扫厨房，这时她的家人都穿着舞会的盛装来了。霍滕西亚把灰姑娘的请柬扔进了她眼前的火里。每个人都在没有灰姑娘的情况下前往宫殿。守护着灰姑娘的四种命运将她带到了她母亲的坟墓，那里的那棵从她的眼泪中长出来的树已经长成了庄严的大小。</a:t>
            </a:r>
          </a:p>
          <a:p>
            <a:pPr algn="l"/>
            <a:r>
              <a:rPr lang="zh-CN" altLang="en-US" sz="1000" b="0" i="0" dirty="0">
                <a:solidFill>
                  <a:srgbClr val="000000"/>
                </a:solidFill>
                <a:effectLst/>
                <a:latin typeface="Neue Haas Grotesk W05"/>
              </a:rPr>
              <a:t> </a:t>
            </a:r>
          </a:p>
          <a:p>
            <a:pPr algn="l"/>
            <a:r>
              <a:rPr lang="zh-CN" altLang="en-US" sz="1000" b="0" i="0" dirty="0">
                <a:solidFill>
                  <a:srgbClr val="000000"/>
                </a:solidFill>
                <a:effectLst/>
                <a:latin typeface="Neue Haas Grotesk W05"/>
              </a:rPr>
              <a:t>场景七：坟墓</a:t>
            </a:r>
          </a:p>
          <a:p>
            <a:pPr algn="l"/>
            <a:r>
              <a:rPr lang="zh-CN" altLang="en-US" sz="1000" b="0" i="0" dirty="0">
                <a:solidFill>
                  <a:srgbClr val="000000"/>
                </a:solidFill>
                <a:effectLst/>
                <a:latin typeface="Neue Haas Grotesk W05"/>
              </a:rPr>
              <a:t>轻盈（春季）、流动（夏季）、坦荡（秋季）和神秘（冬季）的精神相继从树中出现。他们教灰姑娘舞会所需的舞步。灰姑娘变身，四大命运派她坐马车去参加舞会，告诉她不要忘记时间。</a:t>
            </a:r>
          </a:p>
          <a:p>
            <a:pPr algn="l"/>
            <a:endParaRPr lang="zh-CN" altLang="en-US" sz="1000" b="0" i="0" dirty="0">
              <a:solidFill>
                <a:srgbClr val="000000"/>
              </a:solidFill>
              <a:effectLst/>
              <a:latin typeface="Neue Haas Grotesk W05"/>
            </a:endParaRPr>
          </a:p>
          <a:p>
            <a:pPr defTabSz="914400">
              <a:lnSpc>
                <a:spcPct val="90000"/>
              </a:lnSpc>
              <a:spcAft>
                <a:spcPts val="600"/>
              </a:spcAft>
            </a:pPr>
            <a:endParaRPr lang="en-US" altLang="zh-CN" sz="1000" dirty="0"/>
          </a:p>
        </p:txBody>
      </p:sp>
      <p:pic>
        <p:nvPicPr>
          <p:cNvPr id="5" name="Picture 6">
            <a:extLst>
              <a:ext uri="{FF2B5EF4-FFF2-40B4-BE49-F238E27FC236}">
                <a16:creationId xmlns:a16="http://schemas.microsoft.com/office/drawing/2014/main" id="{7B3B1A3A-85F2-2CDF-B359-288A3BB298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51465" y="303887"/>
            <a:ext cx="4342769" cy="1053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37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E8CB3884-38BA-064B-8B97-483D44A3FCD0}"/>
              </a:ext>
            </a:extLst>
          </p:cNvPr>
          <p:cNvSpPr txBox="1"/>
          <p:nvPr/>
        </p:nvSpPr>
        <p:spPr>
          <a:xfrm>
            <a:off x="156805" y="1816135"/>
            <a:ext cx="8609689" cy="4119172"/>
          </a:xfrm>
          <a:prstGeom prst="rect">
            <a:avLst/>
          </a:prstGeom>
        </p:spPr>
        <p:txBody>
          <a:bodyPr vert="horz" lIns="91440" tIns="45720" rIns="91440" bIns="45720" rtlCol="0" anchor="t">
            <a:noAutofit/>
          </a:bodyPr>
          <a:lstStyle/>
          <a:p>
            <a:pPr algn="l"/>
            <a:r>
              <a:rPr lang="zh-CN" altLang="en-US" sz="1000" b="0" i="0" dirty="0">
                <a:solidFill>
                  <a:srgbClr val="000000"/>
                </a:solidFill>
                <a:effectLst/>
                <a:latin typeface="Neue Haas Grotesk W05"/>
              </a:rPr>
              <a:t>第二幕</a:t>
            </a:r>
          </a:p>
          <a:p>
            <a:pPr algn="l"/>
            <a:r>
              <a:rPr lang="zh-CN" altLang="en-US" sz="1000" b="0" i="0" dirty="0">
                <a:solidFill>
                  <a:srgbClr val="000000"/>
                </a:solidFill>
                <a:effectLst/>
                <a:latin typeface="Neue Haas Grotesk W05"/>
              </a:rPr>
              <a:t>第一幕：城堡的宴会厅</a:t>
            </a:r>
          </a:p>
          <a:p>
            <a:pPr algn="l"/>
            <a:r>
              <a:rPr lang="zh-CN" altLang="en-US" sz="1000" b="0" i="0" dirty="0">
                <a:solidFill>
                  <a:srgbClr val="000000"/>
                </a:solidFill>
                <a:effectLst/>
                <a:latin typeface="Neue Haas Grotesk W05"/>
              </a:rPr>
              <a:t>当灰姑娘的家人到达时，舞会已经开始了。然后纪尧姆王子和本杰明进入房间。你已经有点醉了。此外，他们没有为这种正式场合穿合适的衣服。灰姑娘的继姐妹们仍然相信本杰明是王子，这给了这两个年轻人另一个欺骗的机会。随着时间的推移，纪尧姆意识到他对在场的任何一位女士都不感兴趣。当一个神秘的蒙面少女出现时，舞厅里充满了魔幻的气氛。纪尧姆立刻被她吸引了。灰姑娘认出纪尧姆是当时的乞丐，退缩了，但被命运轻轻地带回了他身边。两人一起跳华尔兹。注意到王子对神秘美女的兴趣，霍滕西亚看到她女儿的机会越来越少，并寻求酒精的庇护。本杰明和他非常喜欢的克莱门汀跳舞。在接下来的舞蹈中，纪尧姆和灰姑娘越来越相爱了。当 </a:t>
            </a:r>
            <a:r>
              <a:rPr lang="en-US" altLang="zh-CN" sz="1000" b="0" i="0" dirty="0">
                <a:solidFill>
                  <a:srgbClr val="000000"/>
                </a:solidFill>
                <a:effectLst/>
                <a:latin typeface="Neue Haas Grotesk W05"/>
              </a:rPr>
              <a:t>Hortensia </a:t>
            </a:r>
            <a:r>
              <a:rPr lang="zh-CN" altLang="en-US" sz="1000" b="0" i="0" dirty="0">
                <a:solidFill>
                  <a:srgbClr val="000000"/>
                </a:solidFill>
                <a:effectLst/>
                <a:latin typeface="Neue Haas Grotesk W05"/>
              </a:rPr>
              <a:t>要求蒙面女子表明身份时，灰姑娘该逃避现实了。在她突然离去引起的混乱中，她留下了一只金鞋。纪尧姆发誓要找到她并娶她为妻。灰姑娘该离开舞会了。在她突然离去引起的混乱中，她留下了一只金鞋。纪尧姆发誓要找到她并娶她为妻。灰姑娘该离开舞会了。在她突然离去引起的混乱中，她留下了一只金鞋。纪尧姆发誓要找到她并娶她为妻。</a:t>
            </a:r>
            <a:endParaRPr lang="en-GB" altLang="zh-CN" sz="1000" b="0" i="0" dirty="0">
              <a:solidFill>
                <a:srgbClr val="000000"/>
              </a:solidFill>
              <a:effectLst/>
              <a:latin typeface="Neue Haas Grotesk W05"/>
            </a:endParaRPr>
          </a:p>
          <a:p>
            <a:pPr algn="l"/>
            <a:endParaRPr lang="en-GB" altLang="zh-CN" sz="1000" dirty="0">
              <a:solidFill>
                <a:srgbClr val="000000"/>
              </a:solidFill>
              <a:latin typeface="Neue Haas Grotesk W05"/>
            </a:endParaRPr>
          </a:p>
          <a:p>
            <a:pPr algn="l"/>
            <a:r>
              <a:rPr lang="zh-CN" altLang="en-US" sz="1000" b="0" i="0" dirty="0">
                <a:solidFill>
                  <a:srgbClr val="000000"/>
                </a:solidFill>
                <a:effectLst/>
                <a:latin typeface="Neue Haas Grotesk W05"/>
              </a:rPr>
              <a:t>第三幕</a:t>
            </a:r>
          </a:p>
          <a:p>
            <a:pPr algn="l"/>
            <a:r>
              <a:rPr lang="zh-CN" altLang="en-US" sz="1000" b="0" i="0" dirty="0">
                <a:solidFill>
                  <a:srgbClr val="000000"/>
                </a:solidFill>
                <a:effectLst/>
                <a:latin typeface="Neue Haas Grotesk W05"/>
              </a:rPr>
              <a:t>场景一：在王国</a:t>
            </a:r>
          </a:p>
          <a:p>
            <a:pPr algn="l"/>
            <a:r>
              <a:rPr lang="zh-CN" altLang="en-US" sz="1000" b="0" i="0" dirty="0">
                <a:solidFill>
                  <a:srgbClr val="000000"/>
                </a:solidFill>
                <a:effectLst/>
                <a:latin typeface="Neue Haas Grotesk W05"/>
              </a:rPr>
              <a:t>本杰明和纪尧姆寻找灰姑娘，并在他们能找到的每一位女性脚上试穿这双鞋。</a:t>
            </a:r>
          </a:p>
          <a:p>
            <a:pPr algn="l"/>
            <a:r>
              <a:rPr lang="zh-CN" altLang="en-US" sz="1000" b="0" i="0" dirty="0">
                <a:solidFill>
                  <a:srgbClr val="000000"/>
                </a:solidFill>
                <a:effectLst/>
                <a:latin typeface="Neue Haas Grotesk W05"/>
              </a:rPr>
              <a:t> </a:t>
            </a:r>
          </a:p>
          <a:p>
            <a:pPr algn="l"/>
            <a:r>
              <a:rPr lang="zh-CN" altLang="en-US" sz="1000" b="0" i="0" dirty="0">
                <a:solidFill>
                  <a:srgbClr val="000000"/>
                </a:solidFill>
                <a:effectLst/>
                <a:latin typeface="Neue Haas Grotesk W05"/>
              </a:rPr>
              <a:t>场景二：在灰姑娘的厨房里</a:t>
            </a:r>
          </a:p>
          <a:p>
            <a:pPr algn="l"/>
            <a:r>
              <a:rPr lang="zh-CN" altLang="en-US" sz="1000" b="0" i="0" dirty="0">
                <a:solidFill>
                  <a:srgbClr val="000000"/>
                </a:solidFill>
                <a:effectLst/>
                <a:latin typeface="Neue Haas Grotesk W05"/>
              </a:rPr>
              <a:t>灰姑娘醒来，在四位命运的帮助下，想起了她在城堡的夜晚。她把金鞋藏在壁炉架上，然后继续她的日常琐事。克莱门汀告诉灰姑娘她在舞会上认识的那个男孩。当埃德温娜看到灰姑娘表演舞会上的舞步时，她起了疑心。霍滕西亚攻击灰姑娘，她的父亲不得不介入。本杰明和纪尧姆在没有事先通知的情况下到达，他们因试图找到鞋子的主人而筋疲力尽。当很明显这只鞋不属于任何一个继姐时，霍滕西亚将它扔在火上。灰姑娘随后拿出第二只鞋，这双鞋非常适合她。纪尧姆王子找到了他的公主。灰姑娘和她的王子离开了家庭。本杰明回来让克莱门汀向她求婚。举行皇家婚礼。</a:t>
            </a:r>
          </a:p>
          <a:p>
            <a:pPr algn="l"/>
            <a:endParaRPr lang="zh-CN" altLang="en-US" sz="1000" b="0" i="0" dirty="0">
              <a:solidFill>
                <a:srgbClr val="000000"/>
              </a:solidFill>
              <a:effectLst/>
              <a:latin typeface="Neue Haas Grotesk W05"/>
            </a:endParaRPr>
          </a:p>
        </p:txBody>
      </p:sp>
      <p:pic>
        <p:nvPicPr>
          <p:cNvPr id="5" name="Picture 6">
            <a:extLst>
              <a:ext uri="{FF2B5EF4-FFF2-40B4-BE49-F238E27FC236}">
                <a16:creationId xmlns:a16="http://schemas.microsoft.com/office/drawing/2014/main" id="{7B3B1A3A-85F2-2CDF-B359-288A3BB298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51465" y="303887"/>
            <a:ext cx="4342769" cy="1053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7533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5869</Words>
  <Application>Microsoft Office PowerPoint</Application>
  <PresentationFormat>A4-Papier (210 x 297 mm)</PresentationFormat>
  <Paragraphs>75</Paragraphs>
  <Slides>22</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22</vt:i4>
      </vt:variant>
    </vt:vector>
  </HeadingPairs>
  <TitlesOfParts>
    <vt:vector size="29" baseType="lpstr">
      <vt:lpstr>DengXian (Textkörper)</vt:lpstr>
      <vt:lpstr>Meiryo</vt:lpstr>
      <vt:lpstr>Neue Haas Grotesk W05</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162</cp:revision>
  <cp:lastPrinted>2022-12-20T15:13:03Z</cp:lastPrinted>
  <dcterms:created xsi:type="dcterms:W3CDTF">2022-11-07T20:45:57Z</dcterms:created>
  <dcterms:modified xsi:type="dcterms:W3CDTF">2022-12-29T10:27:35Z</dcterms:modified>
</cp:coreProperties>
</file>